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0" r:id="rId1"/>
  </p:sldMasterIdLst>
  <p:notesMasterIdLst>
    <p:notesMasterId r:id="rId40"/>
  </p:notesMasterIdLst>
  <p:handoutMasterIdLst>
    <p:handoutMasterId r:id="rId41"/>
  </p:handoutMasterIdLst>
  <p:sldIdLst>
    <p:sldId id="256" r:id="rId2"/>
    <p:sldId id="266" r:id="rId3"/>
    <p:sldId id="296" r:id="rId4"/>
    <p:sldId id="323" r:id="rId5"/>
    <p:sldId id="258" r:id="rId6"/>
    <p:sldId id="322" r:id="rId7"/>
    <p:sldId id="345" r:id="rId8"/>
    <p:sldId id="348" r:id="rId9"/>
    <p:sldId id="349" r:id="rId10"/>
    <p:sldId id="350" r:id="rId11"/>
    <p:sldId id="351" r:id="rId12"/>
    <p:sldId id="352" r:id="rId13"/>
    <p:sldId id="353" r:id="rId14"/>
    <p:sldId id="346" r:id="rId15"/>
    <p:sldId id="347" r:id="rId16"/>
    <p:sldId id="354" r:id="rId17"/>
    <p:sldId id="355" r:id="rId18"/>
    <p:sldId id="320" r:id="rId19"/>
    <p:sldId id="356" r:id="rId20"/>
    <p:sldId id="357" r:id="rId21"/>
    <p:sldId id="358" r:id="rId22"/>
    <p:sldId id="359" r:id="rId23"/>
    <p:sldId id="365" r:id="rId24"/>
    <p:sldId id="360" r:id="rId25"/>
    <p:sldId id="361" r:id="rId26"/>
    <p:sldId id="362" r:id="rId27"/>
    <p:sldId id="363" r:id="rId28"/>
    <p:sldId id="364" r:id="rId29"/>
    <p:sldId id="366" r:id="rId30"/>
    <p:sldId id="367" r:id="rId31"/>
    <p:sldId id="368" r:id="rId32"/>
    <p:sldId id="372" r:id="rId33"/>
    <p:sldId id="377" r:id="rId34"/>
    <p:sldId id="378" r:id="rId35"/>
    <p:sldId id="379" r:id="rId36"/>
    <p:sldId id="380" r:id="rId37"/>
    <p:sldId id="311" r:id="rId38"/>
    <p:sldId id="271" r:id="rId39"/>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2EC2B6-D67C-4141-9A14-E6529A80B3F2}" v="1" dt="2022-11-15T19:53:05.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51" autoAdjust="0"/>
    <p:restoredTop sz="85625"/>
  </p:normalViewPr>
  <p:slideViewPr>
    <p:cSldViewPr snapToGrid="0" snapToObjects="1">
      <p:cViewPr varScale="1">
        <p:scale>
          <a:sx n="73" d="100"/>
          <a:sy n="73" d="100"/>
        </p:scale>
        <p:origin x="1306" y="72"/>
      </p:cViewPr>
      <p:guideLst>
        <p:guide orient="horz" pos="2160"/>
        <p:guide pos="3840"/>
      </p:guideLst>
    </p:cSldViewPr>
  </p:slideViewPr>
  <p:notesTextViewPr>
    <p:cViewPr>
      <p:scale>
        <a:sx n="100" d="100"/>
        <a:sy n="100" d="100"/>
      </p:scale>
      <p:origin x="0" y="0"/>
    </p:cViewPr>
  </p:notesTextViewPr>
  <p:sorterViewPr>
    <p:cViewPr>
      <p:scale>
        <a:sx n="200" d="100"/>
        <a:sy n="200" d="100"/>
      </p:scale>
      <p:origin x="0" y="9696"/>
    </p:cViewPr>
  </p:sorterViewPr>
  <p:notesViewPr>
    <p:cSldViewPr snapToGrid="0" snapToObjects="1">
      <p:cViewPr varScale="1">
        <p:scale>
          <a:sx n="72" d="100"/>
          <a:sy n="72"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Nguyen Duc" userId="04a5c95d-4a59-4e21-b199-e9922fb46c5c" providerId="ADAL" clId="{A02EC2B6-D67C-4141-9A14-E6529A80B3F2}"/>
    <pc:docChg chg="custSel modSld">
      <pc:chgData name="Anh Nguyen Duc" userId="04a5c95d-4a59-4e21-b199-e9922fb46c5c" providerId="ADAL" clId="{A02EC2B6-D67C-4141-9A14-E6529A80B3F2}" dt="2022-11-15T19:57:09.991" v="22" actId="478"/>
      <pc:docMkLst>
        <pc:docMk/>
      </pc:docMkLst>
      <pc:sldChg chg="delSp modSp mod">
        <pc:chgData name="Anh Nguyen Duc" userId="04a5c95d-4a59-4e21-b199-e9922fb46c5c" providerId="ADAL" clId="{A02EC2B6-D67C-4141-9A14-E6529A80B3F2}" dt="2022-11-15T19:57:09.991" v="22" actId="478"/>
        <pc:sldMkLst>
          <pc:docMk/>
          <pc:sldMk cId="0" sldId="271"/>
        </pc:sldMkLst>
        <pc:spChg chg="del mod">
          <ac:chgData name="Anh Nguyen Duc" userId="04a5c95d-4a59-4e21-b199-e9922fb46c5c" providerId="ADAL" clId="{A02EC2B6-D67C-4141-9A14-E6529A80B3F2}" dt="2022-11-15T19:57:09.991" v="22" actId="478"/>
          <ac:spMkLst>
            <pc:docMk/>
            <pc:sldMk cId="0" sldId="271"/>
            <ac:spMk id="3" creationId="{00000000-0000-0000-0000-000000000000}"/>
          </ac:spMkLst>
        </pc:spChg>
      </pc:sldChg>
      <pc:sldChg chg="modSp mod">
        <pc:chgData name="Anh Nguyen Duc" userId="04a5c95d-4a59-4e21-b199-e9922fb46c5c" providerId="ADAL" clId="{A02EC2B6-D67C-4141-9A14-E6529A80B3F2}" dt="2022-11-15T19:56:31.209" v="20" actId="20577"/>
        <pc:sldMkLst>
          <pc:docMk/>
          <pc:sldMk cId="3179418315" sldId="364"/>
        </pc:sldMkLst>
        <pc:spChg chg="mod">
          <ac:chgData name="Anh Nguyen Duc" userId="04a5c95d-4a59-4e21-b199-e9922fb46c5c" providerId="ADAL" clId="{A02EC2B6-D67C-4141-9A14-E6529A80B3F2}" dt="2022-11-15T19:56:31.209" v="20" actId="20577"/>
          <ac:spMkLst>
            <pc:docMk/>
            <pc:sldMk cId="3179418315" sldId="364"/>
            <ac:spMk id="2867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11/15/2022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8025155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11/15/2022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extLst>
      <p:ext uri="{BB962C8B-B14F-4D97-AF65-F5344CB8AC3E}">
        <p14:creationId xmlns:p14="http://schemas.microsoft.com/office/powerpoint/2010/main" val="142351068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youtube.com/watch?v=CZnWiVhpdzQ"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youtube.com/watch?v=MiaZhJyYUj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n.wikipedia.org/wiki/Gamifica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Anchoring" TargetMode="External"/><Relationship Id="rId5" Type="http://schemas.openxmlformats.org/officeDocument/2006/relationships/hyperlink" Target="https://en.wikipedia.org/wiki/Software_development" TargetMode="External"/><Relationship Id="rId4" Type="http://schemas.openxmlformats.org/officeDocument/2006/relationships/hyperlink" Target="https://en.wikipedia.org/wiki/User_storie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Gamificati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Anchoring" TargetMode="External"/><Relationship Id="rId5" Type="http://schemas.openxmlformats.org/officeDocument/2006/relationships/hyperlink" Target="https://en.wikipedia.org/wiki/Software_development" TargetMode="External"/><Relationship Id="rId4" Type="http://schemas.openxmlformats.org/officeDocument/2006/relationships/hyperlink" Target="https://en.wikipedia.org/wiki/User_storie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ED926C-2523-DB4E-AA42-7803F6FA2B59}" type="slidenum">
              <a:rPr lang="en-US" smtClean="0"/>
              <a:t>2</a:t>
            </a:fld>
            <a:endParaRPr lang="en-US"/>
          </a:p>
        </p:txBody>
      </p:sp>
    </p:spTree>
    <p:extLst>
      <p:ext uri="{BB962C8B-B14F-4D97-AF65-F5344CB8AC3E}">
        <p14:creationId xmlns:p14="http://schemas.microsoft.com/office/powerpoint/2010/main" val="320222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3FD2A928-EDF5-47E4-BBDB-F46CB64CD7C5}" type="slidenum">
              <a:rPr lang="en-US" altLang="nb-NO" sz="1300"/>
              <a:pPr eaLnBrk="1" hangingPunct="1"/>
              <a:t>19</a:t>
            </a:fld>
            <a:endParaRPr lang="en-US" altLang="nb-NO" sz="1300"/>
          </a:p>
        </p:txBody>
      </p:sp>
      <p:sp>
        <p:nvSpPr>
          <p:cNvPr id="69635" name="Rectangle 2"/>
          <p:cNvSpPr>
            <a:spLocks noGrp="1" noRot="1" noChangeAspect="1" noChangeArrowheads="1" noTextEdit="1"/>
          </p:cNvSpPr>
          <p:nvPr>
            <p:ph type="sldImg"/>
          </p:nvPr>
        </p:nvSpPr>
        <p:spPr>
          <a:ln/>
        </p:spPr>
      </p:sp>
      <p:sp>
        <p:nvSpPr>
          <p:cNvPr id="69636"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403092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87E06729-3E61-49B7-8264-C52FCE1CC762}" type="slidenum">
              <a:rPr lang="en-US" altLang="nb-NO" sz="1300"/>
              <a:pPr eaLnBrk="1" hangingPunct="1"/>
              <a:t>20</a:t>
            </a:fld>
            <a:endParaRPr lang="en-US" altLang="nb-NO" sz="1300"/>
          </a:p>
        </p:txBody>
      </p:sp>
      <p:sp>
        <p:nvSpPr>
          <p:cNvPr id="70659" name="Rectangle 2"/>
          <p:cNvSpPr>
            <a:spLocks noGrp="1" noRot="1" noChangeAspect="1" noChangeArrowheads="1" noTextEdit="1"/>
          </p:cNvSpPr>
          <p:nvPr>
            <p:ph type="sldImg"/>
          </p:nvPr>
        </p:nvSpPr>
        <p:spPr>
          <a:ln/>
        </p:spPr>
      </p:sp>
      <p:sp>
        <p:nvSpPr>
          <p:cNvPr id="70660"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22054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73A11913-6C4D-471C-82C2-7D52EB209644}" type="slidenum">
              <a:rPr lang="en-US" altLang="nb-NO" sz="1300"/>
              <a:pPr eaLnBrk="1" hangingPunct="1"/>
              <a:t>21</a:t>
            </a:fld>
            <a:endParaRPr lang="en-US" altLang="nb-NO" sz="1300"/>
          </a:p>
        </p:txBody>
      </p:sp>
      <p:sp>
        <p:nvSpPr>
          <p:cNvPr id="71683" name="Rectangle 2"/>
          <p:cNvSpPr>
            <a:spLocks noGrp="1" noRot="1" noChangeAspect="1" noChangeArrowheads="1" noTextEdit="1"/>
          </p:cNvSpPr>
          <p:nvPr>
            <p:ph type="sldImg"/>
          </p:nvPr>
        </p:nvSpPr>
        <p:spPr>
          <a:ln/>
        </p:spPr>
      </p:sp>
      <p:sp>
        <p:nvSpPr>
          <p:cNvPr id="71684" name="Rectangle 3"/>
          <p:cNvSpPr>
            <a:spLocks noGrp="1"/>
          </p:cNvSpPr>
          <p:nvPr>
            <p:ph type="body" idx="1"/>
          </p:nvPr>
        </p:nvSpPr>
        <p:spPr/>
        <p:txBody>
          <a:bodyPr/>
          <a:lstStyle/>
          <a:p>
            <a:pPr eaLnBrk="1" hangingPunct="1">
              <a:defRPr/>
            </a:pPr>
            <a:r>
              <a:rPr lang="nb-NO" dirty="0">
                <a:hlinkClick r:id="rId4"/>
              </a:rPr>
              <a:t>https://www.youtube.com/watch?v=CZnWiVhpdzQ</a:t>
            </a: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101079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80E35638-415E-4364-A089-DBE64FEADA04}" type="slidenum">
              <a:rPr lang="en-US" altLang="nb-NO" sz="1300"/>
              <a:pPr eaLnBrk="1" hangingPunct="1"/>
              <a:t>22</a:t>
            </a:fld>
            <a:endParaRPr lang="en-US" altLang="nb-NO" sz="1300"/>
          </a:p>
        </p:txBody>
      </p:sp>
      <p:sp>
        <p:nvSpPr>
          <p:cNvPr id="72707" name="Rectangle 2"/>
          <p:cNvSpPr>
            <a:spLocks noGrp="1" noRot="1" noChangeAspect="1" noChangeArrowheads="1" noTextEdit="1"/>
          </p:cNvSpPr>
          <p:nvPr>
            <p:ph type="sldImg"/>
          </p:nvPr>
        </p:nvSpPr>
        <p:spPr>
          <a:ln/>
        </p:spPr>
      </p:sp>
      <p:sp>
        <p:nvSpPr>
          <p:cNvPr id="72708"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97392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12C48DAF-EF1D-42AD-AF37-D9F2B56BDE43}" type="slidenum">
              <a:rPr lang="en-US" altLang="nb-NO" sz="1300"/>
              <a:pPr eaLnBrk="1" hangingPunct="1"/>
              <a:t>23</a:t>
            </a:fld>
            <a:endParaRPr lang="en-US" altLang="nb-NO" sz="1300"/>
          </a:p>
        </p:txBody>
      </p:sp>
      <p:sp>
        <p:nvSpPr>
          <p:cNvPr id="68611" name="Rectangle 2"/>
          <p:cNvSpPr>
            <a:spLocks noGrp="1" noRot="1" noChangeAspect="1" noChangeArrowheads="1" noTextEdit="1"/>
          </p:cNvSpPr>
          <p:nvPr>
            <p:ph type="sldImg"/>
          </p:nvPr>
        </p:nvSpPr>
        <p:spPr>
          <a:ln/>
        </p:spPr>
      </p:sp>
      <p:sp>
        <p:nvSpPr>
          <p:cNvPr id="68612"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371920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E362B8C3-6175-45B4-BAD4-525E8A0A8382}" type="slidenum">
              <a:rPr lang="en-US" altLang="nb-NO" sz="1300"/>
              <a:pPr eaLnBrk="1" hangingPunct="1"/>
              <a:t>24</a:t>
            </a:fld>
            <a:endParaRPr lang="en-US" altLang="nb-NO" sz="1300"/>
          </a:p>
        </p:txBody>
      </p:sp>
      <p:sp>
        <p:nvSpPr>
          <p:cNvPr id="76803" name="Rectangle 2"/>
          <p:cNvSpPr>
            <a:spLocks noGrp="1" noRot="1" noChangeAspect="1" noChangeArrowheads="1" noTextEdit="1"/>
          </p:cNvSpPr>
          <p:nvPr>
            <p:ph type="sldImg"/>
          </p:nvPr>
        </p:nvSpPr>
        <p:spPr>
          <a:ln/>
        </p:spPr>
      </p:sp>
      <p:sp>
        <p:nvSpPr>
          <p:cNvPr id="76804"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589602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C6F98259-4FF5-4637-AE1A-402609718B8F}" type="slidenum">
              <a:rPr lang="en-US" altLang="nb-NO" sz="1300"/>
              <a:pPr eaLnBrk="1" hangingPunct="1"/>
              <a:t>25</a:t>
            </a:fld>
            <a:endParaRPr lang="en-US" altLang="nb-NO" sz="1300"/>
          </a:p>
        </p:txBody>
      </p:sp>
      <p:sp>
        <p:nvSpPr>
          <p:cNvPr id="77827" name="Rectangle 2"/>
          <p:cNvSpPr>
            <a:spLocks noGrp="1" noRot="1" noChangeAspect="1" noChangeArrowheads="1" noTextEdit="1"/>
          </p:cNvSpPr>
          <p:nvPr>
            <p:ph type="sldImg"/>
          </p:nvPr>
        </p:nvSpPr>
        <p:spPr>
          <a:ln/>
        </p:spPr>
      </p:sp>
      <p:sp>
        <p:nvSpPr>
          <p:cNvPr id="77828"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3699493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A83E3A48-B36F-409B-AE52-D76410CF8D9C}" type="slidenum">
              <a:rPr lang="en-US" altLang="nb-NO" sz="1300"/>
              <a:pPr eaLnBrk="1" hangingPunct="1"/>
              <a:t>26</a:t>
            </a:fld>
            <a:endParaRPr lang="en-US" altLang="nb-NO" sz="1300"/>
          </a:p>
        </p:txBody>
      </p:sp>
      <p:sp>
        <p:nvSpPr>
          <p:cNvPr id="79875" name="Rectangle 2"/>
          <p:cNvSpPr>
            <a:spLocks noGrp="1" noRot="1" noChangeAspect="1" noChangeArrowheads="1" noTextEdit="1"/>
          </p:cNvSpPr>
          <p:nvPr>
            <p:ph type="sldImg"/>
          </p:nvPr>
        </p:nvSpPr>
        <p:spPr>
          <a:ln/>
        </p:spPr>
      </p:sp>
      <p:sp>
        <p:nvSpPr>
          <p:cNvPr id="79876"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111754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D3344416-8559-459C-9243-DBDEF18C14BD}" type="slidenum">
              <a:rPr lang="en-US" altLang="nb-NO" sz="1300"/>
              <a:pPr eaLnBrk="1" hangingPunct="1"/>
              <a:t>27</a:t>
            </a:fld>
            <a:endParaRPr lang="en-US" altLang="nb-NO" sz="1300"/>
          </a:p>
        </p:txBody>
      </p:sp>
      <p:sp>
        <p:nvSpPr>
          <p:cNvPr id="80899" name="Rectangle 2"/>
          <p:cNvSpPr>
            <a:spLocks noGrp="1" noRot="1" noChangeAspect="1" noChangeArrowheads="1" noTextEdit="1"/>
          </p:cNvSpPr>
          <p:nvPr>
            <p:ph type="sldImg"/>
          </p:nvPr>
        </p:nvSpPr>
        <p:spPr>
          <a:ln/>
        </p:spPr>
      </p:sp>
      <p:sp>
        <p:nvSpPr>
          <p:cNvPr id="80900" name="Rectangle 3"/>
          <p:cNvSpPr>
            <a:spLocks noGrp="1"/>
          </p:cNvSpPr>
          <p:nvPr>
            <p:ph type="body" idx="1"/>
          </p:nvPr>
        </p:nvSpPr>
        <p:spPr/>
        <p:txBody>
          <a:bodyPr/>
          <a:lstStyle/>
          <a:p>
            <a:pPr eaLnBrk="1" hangingPunct="1">
              <a:defRPr/>
            </a:pPr>
            <a:r>
              <a:rPr lang="nb-NO" dirty="0">
                <a:hlinkClick r:id="rId4"/>
              </a:rPr>
              <a:t>https://www.youtube.com/watch?v=MiaZhJyYUj0</a:t>
            </a: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1379159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E362B8C3-6175-45B4-BAD4-525E8A0A8382}" type="slidenum">
              <a:rPr lang="en-US" altLang="nb-NO" sz="1300"/>
              <a:pPr eaLnBrk="1" hangingPunct="1"/>
              <a:t>28</a:t>
            </a:fld>
            <a:endParaRPr lang="en-US" altLang="nb-NO" sz="1300"/>
          </a:p>
        </p:txBody>
      </p:sp>
      <p:sp>
        <p:nvSpPr>
          <p:cNvPr id="76803" name="Rectangle 2"/>
          <p:cNvSpPr>
            <a:spLocks noGrp="1" noRot="1" noChangeAspect="1" noChangeArrowheads="1" noTextEdit="1"/>
          </p:cNvSpPr>
          <p:nvPr>
            <p:ph type="sldImg"/>
          </p:nvPr>
        </p:nvSpPr>
        <p:spPr>
          <a:ln/>
        </p:spPr>
      </p:sp>
      <p:sp>
        <p:nvSpPr>
          <p:cNvPr id="76804" name="Rectangle 3"/>
          <p:cNvSpPr>
            <a:spLocks noGrp="1"/>
          </p:cNvSpPr>
          <p:nvPr>
            <p:ph type="body" idx="1"/>
          </p:nvPr>
        </p:nvSpPr>
        <p:spPr/>
        <p:txBody>
          <a:bodyPr/>
          <a:lstStyle/>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275834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0" dirty="0"/>
              <a:t>Rapid development and delivery </a:t>
            </a:r>
            <a:r>
              <a:rPr lang="en-US" dirty="0"/>
              <a:t>is now often the most important requirement for software systems</a:t>
            </a:r>
          </a:p>
          <a:p>
            <a:pPr lvl="1"/>
            <a:r>
              <a:rPr lang="en-US" dirty="0"/>
              <a:t>Businesses operate in a fast-changing requirement and it is practically impossible to produce a set of stable software requirements</a:t>
            </a:r>
          </a:p>
          <a:p>
            <a:pPr lvl="1"/>
            <a:r>
              <a:rPr lang="en-US" dirty="0"/>
              <a:t>Software has to evolve quickly to reflect changing business needs.</a:t>
            </a:r>
          </a:p>
          <a:p>
            <a:pPr lvl="1"/>
            <a:endParaRPr lang="en-US" dirty="0"/>
          </a:p>
          <a:p>
            <a:pPr marL="0" lvl="0" indent="0">
              <a:buFont typeface="Arial" charset="0"/>
              <a:buNone/>
            </a:pPr>
            <a:r>
              <a:rPr lang="en-US" dirty="0"/>
              <a:t>Plan-driven development is essential for some types of system but does not meet these business needs.</a:t>
            </a:r>
          </a:p>
          <a:p>
            <a:endParaRPr lang="en-US" dirty="0"/>
          </a:p>
          <a:p>
            <a:r>
              <a:rPr lang="en-US" dirty="0"/>
              <a:t>Agile development methods emerged in the late 1990s whose aim was to radically reduce the delivery time for working software systems</a:t>
            </a:r>
          </a:p>
        </p:txBody>
      </p:sp>
      <p:sp>
        <p:nvSpPr>
          <p:cNvPr id="4" name="Slide Number Placeholder 3"/>
          <p:cNvSpPr>
            <a:spLocks noGrp="1"/>
          </p:cNvSpPr>
          <p:nvPr>
            <p:ph type="sldNum" sz="quarter" idx="10"/>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122664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12C48DAF-EF1D-42AD-AF37-D9F2B56BDE43}" type="slidenum">
              <a:rPr lang="en-US" altLang="nb-NO" sz="1300"/>
              <a:pPr eaLnBrk="1" hangingPunct="1"/>
              <a:t>29</a:t>
            </a:fld>
            <a:endParaRPr lang="en-US" altLang="nb-NO" sz="1300"/>
          </a:p>
        </p:txBody>
      </p:sp>
      <p:sp>
        <p:nvSpPr>
          <p:cNvPr id="68611" name="Rectangle 2"/>
          <p:cNvSpPr>
            <a:spLocks noGrp="1" noRot="1" noChangeAspect="1" noChangeArrowheads="1" noTextEdit="1"/>
          </p:cNvSpPr>
          <p:nvPr>
            <p:ph type="sldImg"/>
          </p:nvPr>
        </p:nvSpPr>
        <p:spPr>
          <a:ln/>
        </p:spPr>
      </p:sp>
      <p:sp>
        <p:nvSpPr>
          <p:cNvPr id="68612"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381593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solidFill>
            <a:srgbClr val="FFFFFF"/>
          </a:solidFill>
          <a:ln/>
        </p:spPr>
      </p:sp>
      <p:sp>
        <p:nvSpPr>
          <p:cNvPr id="31746" name="Rectangle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53640926-AAD7-44D8-BBD7-CCE9431645EC}">
              <a14:shadowObscured xmlns:a14="http://schemas.microsoft.com/office/drawing/2010/main" val="1"/>
            </a:ext>
          </a:extLst>
        </p:spPr>
        <p:txBody>
          <a:bodyPr/>
          <a:lstStyle/>
          <a:p>
            <a:pPr marL="48162">
              <a:spcBef>
                <a:spcPts val="379"/>
              </a:spcBef>
            </a:pPr>
            <a:r>
              <a:rPr lang="en-US" altLang="nb-NO" sz="1100" dirty="0">
                <a:solidFill>
                  <a:srgbClr val="000000"/>
                </a:solidFill>
                <a:latin typeface="Calibri" panose="020F0502020204030204" pitchFamily="34" charset="0"/>
                <a:sym typeface="Calibri" panose="020F0502020204030204" pitchFamily="34" charset="0"/>
              </a:rPr>
              <a:t>Let the finger pointing begin! This is the place where the rubber hits the road. It is especially easy for people to quickly assess the situation and identify anyone else who was the cause of the debacle. This is the greatest point of contention amongst teams. This is also the greatest opportunity for the team to retrospect and adjust in order to prevent this from happening in the future. </a:t>
            </a:r>
          </a:p>
          <a:p>
            <a:pPr marL="48162">
              <a:spcBef>
                <a:spcPts val="379"/>
              </a:spcBef>
            </a:pPr>
            <a:endParaRPr lang="en-US" altLang="nb-NO" sz="1100" dirty="0">
              <a:solidFill>
                <a:srgbClr val="000000"/>
              </a:solidFill>
              <a:latin typeface="Calibri" panose="020F0502020204030204" pitchFamily="34" charset="0"/>
              <a:sym typeface="Calibri" panose="020F0502020204030204" pitchFamily="34" charset="0"/>
            </a:endParaRPr>
          </a:p>
          <a:p>
            <a:pPr marL="48162">
              <a:spcBef>
                <a:spcPts val="379"/>
              </a:spcBef>
            </a:pPr>
            <a:r>
              <a:rPr lang="en-US" altLang="nb-NO" sz="1100" dirty="0">
                <a:solidFill>
                  <a:srgbClr val="000000"/>
                </a:solidFill>
                <a:latin typeface="Calibri" panose="020F0502020204030204" pitchFamily="34" charset="0"/>
                <a:sym typeface="Calibri" panose="020F0502020204030204" pitchFamily="34" charset="0"/>
              </a:rPr>
              <a:t>The key here is to stop pointing fingers and start searching for clues…</a:t>
            </a:r>
          </a:p>
        </p:txBody>
      </p:sp>
    </p:spTree>
    <p:extLst>
      <p:ext uri="{BB962C8B-B14F-4D97-AF65-F5344CB8AC3E}">
        <p14:creationId xmlns:p14="http://schemas.microsoft.com/office/powerpoint/2010/main" val="364079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134F175F-56A4-45E7-B6BD-3DFD1D971CCD}" type="slidenum">
              <a:rPr lang="en-US" altLang="nb-NO" sz="1300"/>
              <a:pPr eaLnBrk="1" hangingPunct="1"/>
              <a:t>32</a:t>
            </a:fld>
            <a:endParaRPr lang="en-US" altLang="nb-NO" sz="1300"/>
          </a:p>
        </p:txBody>
      </p:sp>
      <p:sp>
        <p:nvSpPr>
          <p:cNvPr id="87043" name="Rectangle 2"/>
          <p:cNvSpPr>
            <a:spLocks noGrp="1" noRot="1" noChangeAspect="1" noChangeArrowheads="1" noTextEdit="1"/>
          </p:cNvSpPr>
          <p:nvPr>
            <p:ph type="sldImg"/>
          </p:nvPr>
        </p:nvSpPr>
        <p:spPr>
          <a:ln/>
        </p:spPr>
      </p:sp>
      <p:sp>
        <p:nvSpPr>
          <p:cNvPr id="87044"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331370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D3F0B8A3-8C56-4B35-B9F6-D7352FE239ED}" type="slidenum">
              <a:rPr lang="en-US" altLang="nb-NO" sz="1300"/>
              <a:pPr eaLnBrk="1" hangingPunct="1"/>
              <a:t>33</a:t>
            </a:fld>
            <a:endParaRPr lang="en-US" altLang="nb-NO" sz="1300"/>
          </a:p>
        </p:txBody>
      </p:sp>
      <p:sp>
        <p:nvSpPr>
          <p:cNvPr id="89091" name="Rectangle 2"/>
          <p:cNvSpPr>
            <a:spLocks noGrp="1" noRot="1" noChangeAspect="1" noChangeArrowheads="1" noTextEdit="1"/>
          </p:cNvSpPr>
          <p:nvPr>
            <p:ph type="sldImg"/>
          </p:nvPr>
        </p:nvSpPr>
        <p:spPr>
          <a:ln/>
        </p:spPr>
      </p:sp>
      <p:sp>
        <p:nvSpPr>
          <p:cNvPr id="89092"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3825028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Planning poker</a:t>
            </a:r>
            <a:r>
              <a:rPr lang="en-US" sz="1000" dirty="0"/>
              <a:t>, also called </a:t>
            </a:r>
            <a:r>
              <a:rPr lang="en-US" sz="1000" b="1" dirty="0"/>
              <a:t>Scrum poker</a:t>
            </a:r>
            <a:r>
              <a:rPr lang="en-US" sz="1000" dirty="0"/>
              <a:t>, is a consensus-based, </a:t>
            </a:r>
            <a:r>
              <a:rPr lang="en-US" sz="1000" dirty="0" err="1">
                <a:hlinkClick r:id="rId3" tooltip="Gamification"/>
              </a:rPr>
              <a:t>gamified</a:t>
            </a:r>
            <a:r>
              <a:rPr lang="en-US" sz="1000" dirty="0" err="1"/>
              <a:t>technique</a:t>
            </a:r>
            <a:r>
              <a:rPr lang="en-US" sz="1000" dirty="0"/>
              <a:t> for estimating, mostly used to estimate effort or relative size of </a:t>
            </a:r>
            <a:r>
              <a:rPr lang="en-US" sz="1000" dirty="0">
                <a:hlinkClick r:id="rId4" tooltip="User stories"/>
              </a:rPr>
              <a:t>development goals</a:t>
            </a:r>
            <a:r>
              <a:rPr lang="en-US" sz="1000" dirty="0"/>
              <a:t> in </a:t>
            </a:r>
            <a:r>
              <a:rPr lang="en-US" sz="1000" dirty="0">
                <a:hlinkClick r:id="rId5" tooltip="Software development"/>
              </a:rPr>
              <a:t>software development</a:t>
            </a:r>
            <a:r>
              <a:rPr lang="en-US" sz="1000" dirty="0"/>
              <a:t>. In planning poker, members of the group make estimates by playing numbered cards face-down to the table, instead of speaking them aloud. The cards are revealed, and the estimates are then discussed. By hiding the figures in this way, the group can avoid the cognitive bias of </a:t>
            </a:r>
            <a:r>
              <a:rPr lang="en-US" sz="1000" dirty="0">
                <a:hlinkClick r:id="rId6" tooltip="Anchoring"/>
              </a:rPr>
              <a:t>anchoring</a:t>
            </a:r>
            <a:r>
              <a:rPr lang="en-US" sz="1000" dirty="0"/>
              <a:t>, where the first number spoken aloud sets a precedent for subsequent estimates.</a:t>
            </a:r>
          </a:p>
          <a:p>
            <a:endParaRPr lang="en-US" sz="1000" dirty="0"/>
          </a:p>
          <a:p>
            <a:pPr rtl="0"/>
            <a:r>
              <a:rPr lang="en-US" sz="1000" dirty="0"/>
              <a:t>To begin, each team member is given a set of cards with numbers on them. The numbers are usually ordered from 0 to 21 using the Fibonacci sequence: 0, 1, 2, 3, 5, 8, 13, and 21.</a:t>
            </a:r>
          </a:p>
          <a:p>
            <a:pPr rtl="0"/>
            <a:r>
              <a:rPr lang="en-US" sz="1000" dirty="0"/>
              <a:t>Then each story is read aloud. After each story is presented, everybody on the team is asked to hold up the card showing the level of effort that they believe this story represents for the team.</a:t>
            </a:r>
          </a:p>
          <a:p>
            <a:pPr rtl="0"/>
            <a:r>
              <a:rPr lang="en-US" sz="1000" dirty="0"/>
              <a:t>Initially the estimates may be all over the map. But after a while the team will get a sense of how much effort they all estimate is associated with a typical type of story.</a:t>
            </a:r>
          </a:p>
          <a:p>
            <a:pPr rtl="0"/>
            <a:r>
              <a:rPr lang="en-US" sz="1000" dirty="0"/>
              <a:t>Once all the votes are in, the team members with the lowest and highest estimates explain why they chose their scores.</a:t>
            </a:r>
          </a:p>
          <a:p>
            <a:pPr rtl="0"/>
            <a:r>
              <a:rPr lang="en-US" sz="1000" dirty="0"/>
              <a:t>Frequently, experts with detailed knowledge may be able to tell the rest of the team why a certain story is actually much easier than they thought, or why it may be more difficult than it first appears because of unexpected requirements.</a:t>
            </a:r>
          </a:p>
          <a:p>
            <a:pPr rtl="0"/>
            <a:r>
              <a:rPr lang="en-US" sz="1000" dirty="0"/>
              <a:t>Through this process, everybody on the team learns more about what’s involved in estimating stories both inside and outside of their specialties, increasing knowledge sharing across the entire team.</a:t>
            </a:r>
          </a:p>
          <a:p>
            <a:pPr rtl="0"/>
            <a:r>
              <a:rPr lang="en-US" sz="1000" dirty="0"/>
              <a:t>With planning poker, the numbers are significant. A story estimated as a 2 should be about one fourth as difficult as a story estimated as an 8.</a:t>
            </a:r>
          </a:p>
          <a:p>
            <a:pPr rtl="0"/>
            <a:r>
              <a:rPr lang="en-US" sz="1000" dirty="0"/>
              <a:t>Stories estimated at 20 or higher may be so large that they need to broken up into smaller stories before they can be attempted.</a:t>
            </a:r>
          </a:p>
          <a:p>
            <a:br>
              <a:rPr lang="en-US" dirty="0"/>
            </a:br>
            <a:endParaRPr lang="nb-NO" dirty="0"/>
          </a:p>
        </p:txBody>
      </p:sp>
      <p:sp>
        <p:nvSpPr>
          <p:cNvPr id="4" name="Slide Number Placeholder 3"/>
          <p:cNvSpPr>
            <a:spLocks noGrp="1"/>
          </p:cNvSpPr>
          <p:nvPr>
            <p:ph type="sldNum" sz="quarter" idx="10"/>
          </p:nvPr>
        </p:nvSpPr>
        <p:spPr/>
        <p:txBody>
          <a:bodyPr/>
          <a:lstStyle/>
          <a:p>
            <a:fld id="{FB0ECAB7-9B6B-5346-B204-C62D656A4347}" type="slidenum">
              <a:rPr lang="en-US" smtClean="0"/>
              <a:t>34</a:t>
            </a:fld>
            <a:endParaRPr lang="en-US"/>
          </a:p>
        </p:txBody>
      </p:sp>
    </p:spTree>
    <p:extLst>
      <p:ext uri="{BB962C8B-B14F-4D97-AF65-F5344CB8AC3E}">
        <p14:creationId xmlns:p14="http://schemas.microsoft.com/office/powerpoint/2010/main" val="2872316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Planning poker</a:t>
            </a:r>
            <a:r>
              <a:rPr lang="en-US" sz="1000" dirty="0"/>
              <a:t>, also called </a:t>
            </a:r>
            <a:r>
              <a:rPr lang="en-US" sz="1000" b="1" dirty="0"/>
              <a:t>Scrum poker</a:t>
            </a:r>
            <a:r>
              <a:rPr lang="en-US" sz="1000" dirty="0"/>
              <a:t>, is a consensus-based, </a:t>
            </a:r>
            <a:r>
              <a:rPr lang="en-US" sz="1000" dirty="0" err="1">
                <a:hlinkClick r:id="rId3" tooltip="Gamification"/>
              </a:rPr>
              <a:t>gamified</a:t>
            </a:r>
            <a:r>
              <a:rPr lang="en-US" sz="1000" dirty="0" err="1"/>
              <a:t>technique</a:t>
            </a:r>
            <a:r>
              <a:rPr lang="en-US" sz="1000" dirty="0"/>
              <a:t> for estimating, mostly used to estimate effort or relative size of </a:t>
            </a:r>
            <a:r>
              <a:rPr lang="en-US" sz="1000" dirty="0">
                <a:hlinkClick r:id="rId4" tooltip="User stories"/>
              </a:rPr>
              <a:t>development goals</a:t>
            </a:r>
            <a:r>
              <a:rPr lang="en-US" sz="1000" dirty="0"/>
              <a:t> in </a:t>
            </a:r>
            <a:r>
              <a:rPr lang="en-US" sz="1000" dirty="0">
                <a:hlinkClick r:id="rId5" tooltip="Software development"/>
              </a:rPr>
              <a:t>software development</a:t>
            </a:r>
            <a:r>
              <a:rPr lang="en-US" sz="1000" dirty="0"/>
              <a:t>. In planning poker, members of the group make estimates by playing numbered cards face-down to the table, instead of speaking them aloud. The cards are revealed, and the estimates are then discussed. By hiding the figures in this way, the group can avoid the cognitive bias of </a:t>
            </a:r>
            <a:r>
              <a:rPr lang="en-US" sz="1000" dirty="0">
                <a:hlinkClick r:id="rId6" tooltip="Anchoring"/>
              </a:rPr>
              <a:t>anchoring</a:t>
            </a:r>
            <a:r>
              <a:rPr lang="en-US" sz="1000" dirty="0"/>
              <a:t>, where the first number spoken aloud sets a precedent for subsequent estimates.</a:t>
            </a:r>
          </a:p>
          <a:p>
            <a:endParaRPr lang="en-US" sz="1000" dirty="0"/>
          </a:p>
          <a:p>
            <a:pPr rtl="0"/>
            <a:r>
              <a:rPr lang="en-US" sz="1000" dirty="0"/>
              <a:t>To begin, each team member is given a set of cards with numbers on them. The numbers are usually ordered from 0 to 21 using the Fibonacci sequence: 0, 1, 2, 3, 5, 8, 13, and 21.</a:t>
            </a:r>
          </a:p>
          <a:p>
            <a:pPr rtl="0"/>
            <a:r>
              <a:rPr lang="en-US" sz="1000" dirty="0"/>
              <a:t>Then each story is read aloud. After each story is presented, everybody on the team is asked to hold up the card showing the level of effort that they believe this story represents for the team.</a:t>
            </a:r>
          </a:p>
          <a:p>
            <a:pPr rtl="0"/>
            <a:r>
              <a:rPr lang="en-US" sz="1000" dirty="0"/>
              <a:t>Initially the estimates may be all over the map. But after a while the team will get a sense of how much effort they all estimate is associated with a typical type of story.</a:t>
            </a:r>
          </a:p>
          <a:p>
            <a:pPr rtl="0"/>
            <a:r>
              <a:rPr lang="en-US" sz="1000" dirty="0"/>
              <a:t>Once all the votes are in, the team members with the lowest and highest estimates explain why they chose their scores.</a:t>
            </a:r>
          </a:p>
          <a:p>
            <a:pPr rtl="0"/>
            <a:r>
              <a:rPr lang="en-US" sz="1000" dirty="0"/>
              <a:t>Frequently, experts with detailed knowledge may be able to tell the rest of the team why a certain story is actually much easier than they thought, or why it may be more difficult than it first appears because of unexpected requirements.</a:t>
            </a:r>
          </a:p>
          <a:p>
            <a:pPr rtl="0"/>
            <a:r>
              <a:rPr lang="en-US" sz="1000" dirty="0"/>
              <a:t>Through this process, everybody on the team learns more about what’s involved in estimating stories both inside and outside of their specialties, increasing knowledge sharing across the entire team.</a:t>
            </a:r>
          </a:p>
          <a:p>
            <a:pPr rtl="0"/>
            <a:r>
              <a:rPr lang="en-US" sz="1000" dirty="0"/>
              <a:t>With planning poker, the numbers are significant. A story estimated as a 2 should be about one fourth as difficult as a story estimated as an 8.</a:t>
            </a:r>
          </a:p>
          <a:p>
            <a:pPr rtl="0"/>
            <a:r>
              <a:rPr lang="en-US" sz="1000" dirty="0"/>
              <a:t>Stories estimated at 20 or higher may be so large that they need to broken up into smaller stories before they can be attempted.</a:t>
            </a:r>
          </a:p>
          <a:p>
            <a:br>
              <a:rPr lang="en-US" dirty="0"/>
            </a:br>
            <a:endParaRPr lang="nb-NO" dirty="0"/>
          </a:p>
        </p:txBody>
      </p:sp>
      <p:sp>
        <p:nvSpPr>
          <p:cNvPr id="4" name="Slide Number Placeholder 3"/>
          <p:cNvSpPr>
            <a:spLocks noGrp="1"/>
          </p:cNvSpPr>
          <p:nvPr>
            <p:ph type="sldNum" sz="quarter" idx="10"/>
          </p:nvPr>
        </p:nvSpPr>
        <p:spPr/>
        <p:txBody>
          <a:bodyPr/>
          <a:lstStyle/>
          <a:p>
            <a:fld id="{FB0ECAB7-9B6B-5346-B204-C62D656A4347}" type="slidenum">
              <a:rPr lang="en-US" smtClean="0"/>
              <a:t>35</a:t>
            </a:fld>
            <a:endParaRPr lang="en-US"/>
          </a:p>
        </p:txBody>
      </p:sp>
    </p:spTree>
    <p:extLst>
      <p:ext uri="{BB962C8B-B14F-4D97-AF65-F5344CB8AC3E}">
        <p14:creationId xmlns:p14="http://schemas.microsoft.com/office/powerpoint/2010/main" val="3143239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D3E23996-32B2-4E8E-8F1A-965453B61B77}" type="slidenum">
              <a:rPr lang="en-US" altLang="nb-NO" sz="1300"/>
              <a:pPr eaLnBrk="1" hangingPunct="1"/>
              <a:t>36</a:t>
            </a:fld>
            <a:endParaRPr lang="en-US" altLang="nb-NO" sz="1300"/>
          </a:p>
        </p:txBody>
      </p:sp>
      <p:sp>
        <p:nvSpPr>
          <p:cNvPr id="91139" name="Rectangle 2"/>
          <p:cNvSpPr>
            <a:spLocks noGrp="1" noRot="1" noChangeAspect="1" noChangeArrowheads="1" noTextEdit="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w="25400">
            <a:solidFill>
              <a:srgbClr val="000000"/>
            </a:solidFill>
            <a:miter lim="800000"/>
            <a:headEnd/>
            <a:tailEnd/>
          </a:ln>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010521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pPr>
            <a:r>
              <a:rPr lang="en-US" dirty="0"/>
              <a:t>A very influential agile method, developed in the late 1990s, that introduced a range of agile development techniques.</a:t>
            </a:r>
          </a:p>
          <a:p>
            <a:pPr>
              <a:lnSpc>
                <a:spcPct val="90000"/>
              </a:lnSpc>
            </a:pPr>
            <a:r>
              <a:rPr lang="en-US" dirty="0"/>
              <a:t>Extreme Programming (XP) takes an ‘extreme’ approach to iterative development. </a:t>
            </a:r>
          </a:p>
          <a:p>
            <a:pPr lvl="1">
              <a:lnSpc>
                <a:spcPct val="90000"/>
              </a:lnSpc>
            </a:pPr>
            <a:r>
              <a:rPr lang="en-US" dirty="0"/>
              <a:t>New versions may be built several times per day;</a:t>
            </a:r>
          </a:p>
          <a:p>
            <a:pPr lvl="1">
              <a:lnSpc>
                <a:spcPct val="90000"/>
              </a:lnSpc>
            </a:pPr>
            <a:r>
              <a:rPr lang="en-US" dirty="0"/>
              <a:t>Increments are delivered to customers every 2 weeks;</a:t>
            </a:r>
          </a:p>
          <a:p>
            <a:pPr lvl="1">
              <a:lnSpc>
                <a:spcPct val="90000"/>
              </a:lnSpc>
            </a:pPr>
            <a:r>
              <a:rPr lang="en-US" dirty="0"/>
              <a:t>All tests must be run for every build and the build is only accepted if tests run successfully.</a:t>
            </a:r>
          </a:p>
          <a:p>
            <a:pPr>
              <a:lnSpc>
                <a:spcPct val="90000"/>
              </a:lnSpc>
            </a:pPr>
            <a:endParaRPr lang="en-US" dirty="0"/>
          </a:p>
          <a:p>
            <a:endParaRPr lang="en-US" dirty="0"/>
          </a:p>
        </p:txBody>
      </p:sp>
      <p:sp>
        <p:nvSpPr>
          <p:cNvPr id="4" name="Slide Number Placeholder 3"/>
          <p:cNvSpPr>
            <a:spLocks noGrp="1"/>
          </p:cNvSpPr>
          <p:nvPr>
            <p:ph type="sldNum" sz="quarter" idx="10"/>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208690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charset="0"/>
              <a:buChar char="•"/>
            </a:pPr>
            <a:r>
              <a:rPr lang="en-US" dirty="0"/>
              <a:t>Program specification, design and implementation are inter-leaved</a:t>
            </a:r>
          </a:p>
          <a:p>
            <a:pPr marL="171450" indent="-171450">
              <a:buFont typeface="Arial" charset="0"/>
              <a:buChar char="•"/>
            </a:pPr>
            <a:r>
              <a:rPr lang="en-US" dirty="0"/>
              <a:t>The system is developed as a series of versions or increments with stakeholders involved in version specification and evaluation</a:t>
            </a:r>
          </a:p>
          <a:p>
            <a:pPr marL="171450" indent="-171450">
              <a:buFont typeface="Arial" charset="0"/>
              <a:buChar char="•"/>
            </a:pPr>
            <a:r>
              <a:rPr lang="en-US" dirty="0"/>
              <a:t>Frequent delivery of new versions for evaluation</a:t>
            </a:r>
          </a:p>
          <a:p>
            <a:pPr marL="171450" indent="-171450">
              <a:buFont typeface="Arial" charset="0"/>
              <a:buChar char="•"/>
            </a:pPr>
            <a:r>
              <a:rPr lang="en-US" dirty="0"/>
              <a:t>Extensive tool support (e.g. automated testing tools) used to support development.</a:t>
            </a:r>
          </a:p>
          <a:p>
            <a:pPr marL="171450" indent="-171450">
              <a:buFont typeface="Arial" charset="0"/>
              <a:buChar char="•"/>
            </a:pPr>
            <a:r>
              <a:rPr lang="en-US" dirty="0"/>
              <a:t>Minimal documentation – focus on working code</a:t>
            </a:r>
          </a:p>
          <a:p>
            <a:endParaRPr lang="en-US" dirty="0"/>
          </a:p>
        </p:txBody>
      </p:sp>
      <p:sp>
        <p:nvSpPr>
          <p:cNvPr id="4" name="Slide Number Placeholder 3"/>
          <p:cNvSpPr>
            <a:spLocks noGrp="1"/>
          </p:cNvSpPr>
          <p:nvPr>
            <p:ph type="sldNum" sz="quarter" idx="10"/>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64914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Plan-driven development</a:t>
            </a:r>
          </a:p>
          <a:p>
            <a:pPr lvl="1"/>
            <a:r>
              <a:rPr lang="en-US" dirty="0"/>
              <a:t>A plan-driven approach to software engineering is based around separate development stages with the outputs to be produced at each of these stages planned in advance.</a:t>
            </a:r>
          </a:p>
          <a:p>
            <a:pPr lvl="1"/>
            <a:r>
              <a:rPr lang="en-US" dirty="0"/>
              <a:t>Not necessarily waterfall model – plan-driven, incremental development is possible</a:t>
            </a:r>
          </a:p>
          <a:p>
            <a:pPr lvl="1"/>
            <a:r>
              <a:rPr lang="en-US" dirty="0"/>
              <a:t>Iteration occurs within activities. </a:t>
            </a:r>
          </a:p>
          <a:p>
            <a:r>
              <a:rPr lang="en-US" dirty="0"/>
              <a:t>Agile development</a:t>
            </a:r>
          </a:p>
          <a:p>
            <a:pPr lvl="1"/>
            <a:r>
              <a:rPr lang="en-US" dirty="0"/>
              <a:t>Specification, design, implementation and testing are inter-leaved and the outputs from the development process are decided through a process of negotiation during the software development process.</a:t>
            </a:r>
          </a:p>
          <a:p>
            <a:endParaRPr lang="en-US" dirty="0"/>
          </a:p>
        </p:txBody>
      </p:sp>
      <p:sp>
        <p:nvSpPr>
          <p:cNvPr id="4" name="Slide Number Placeholder 3"/>
          <p:cNvSpPr>
            <a:spLocks noGrp="1"/>
          </p:cNvSpPr>
          <p:nvPr>
            <p:ph type="sldNum" sz="quarter" idx="10"/>
          </p:nvPr>
        </p:nvSpPr>
        <p:spPr/>
        <p:txBody>
          <a:bodyPr/>
          <a:lstStyle/>
          <a:p>
            <a:fld id="{C5ED926C-2523-DB4E-AA42-7803F6FA2B59}" type="slidenum">
              <a:rPr lang="en-US" smtClean="0"/>
              <a:t>5</a:t>
            </a:fld>
            <a:endParaRPr lang="en-US"/>
          </a:p>
        </p:txBody>
      </p:sp>
    </p:spTree>
    <p:extLst>
      <p:ext uri="{BB962C8B-B14F-4D97-AF65-F5344CB8AC3E}">
        <p14:creationId xmlns:p14="http://schemas.microsoft.com/office/powerpoint/2010/main" val="1590815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16787233-8615-47C6-9F6A-E60AA3E6F4CB}" type="slidenum">
              <a:rPr lang="en-US" altLang="nb-NO" sz="1300"/>
              <a:pPr eaLnBrk="1" hangingPunct="1"/>
              <a:t>7</a:t>
            </a:fld>
            <a:endParaRPr lang="en-US" altLang="nb-NO" sz="1300"/>
          </a:p>
        </p:txBody>
      </p:sp>
      <p:sp>
        <p:nvSpPr>
          <p:cNvPr id="61443" name="Rectangle 1026"/>
          <p:cNvSpPr>
            <a:spLocks noGrp="1" noRot="1" noChangeAspect="1" noChangeArrowheads="1" noTextEdit="1"/>
          </p:cNvSpPr>
          <p:nvPr>
            <p:ph type="sldImg"/>
          </p:nvPr>
        </p:nvSpPr>
        <p:spPr>
          <a:xfrm>
            <a:off x="381000" y="685800"/>
            <a:ext cx="6096000" cy="3429000"/>
          </a:xfrm>
          <a:ln/>
        </p:spPr>
      </p:sp>
      <p:sp>
        <p:nvSpPr>
          <p:cNvPr id="61444" name="Rectangle 1027"/>
          <p:cNvSpPr>
            <a:spLocks noGrp="1"/>
          </p:cNvSpPr>
          <p:nvPr>
            <p:ph type="body" idx="1"/>
          </p:nvPr>
        </p:nvSpPr>
        <p:spPr/>
        <p:txBody>
          <a:bodyPr/>
          <a:lstStyle/>
          <a:p>
            <a:pPr eaLnBrk="1" hangingPunct="1">
              <a:defRPr/>
            </a:pPr>
            <a:r>
              <a:rPr lang="en-US" dirty="0">
                <a:latin typeface="Gill Sans" charset="0"/>
                <a:ea typeface="ＭＳ Ｐゴシック" charset="0"/>
                <a:cs typeface="+mn-cs"/>
              </a:rPr>
              <a:t>4 values</a:t>
            </a:r>
            <a:r>
              <a:rPr lang="en-US" baseline="0" dirty="0">
                <a:latin typeface="Gill Sans" charset="0"/>
                <a:ea typeface="ＭＳ Ｐゴシック" charset="0"/>
                <a:cs typeface="+mn-cs"/>
              </a:rPr>
              <a:t> and 12 principles</a:t>
            </a:r>
          </a:p>
          <a:p>
            <a:pPr eaLnBrk="1" hangingPunct="1">
              <a:defRPr/>
            </a:pPr>
            <a:r>
              <a:rPr lang="en-US" sz="1000" dirty="0"/>
              <a:t>Valuing people more highly than processes or tools is easy to understand because it is the people who respond to business needs and drive the development process. If the process or the tools drive development, the team is less responsive to change and less likely to meet customer needs. </a:t>
            </a:r>
          </a:p>
          <a:p>
            <a:pPr eaLnBrk="1" hangingPunct="1">
              <a:defRPr/>
            </a:pPr>
            <a:endParaRPr lang="en-US" sz="1000" dirty="0"/>
          </a:p>
          <a:p>
            <a:pPr eaLnBrk="1" hangingPunct="1">
              <a:defRPr/>
            </a:pPr>
            <a:r>
              <a:rPr lang="en-US" sz="1000" dirty="0"/>
              <a:t>Historically, enormous amounts of time were spent on documenting the product for development and ultimate delivery. Technical specifications, technical requirements, technical prospectus, interface design documents, test plans, documentation plans, and approvals required for each. Agile documents requirements as user stories, which are sufficient for a software developer to begin the task of building a new function.</a:t>
            </a:r>
          </a:p>
          <a:p>
            <a:pPr eaLnBrk="1" hangingPunct="1">
              <a:defRPr/>
            </a:pPr>
            <a:endParaRPr lang="en-US" sz="1000" dirty="0"/>
          </a:p>
          <a:p>
            <a:pPr eaLnBrk="1" hangingPunct="1">
              <a:defRPr/>
            </a:pPr>
            <a:r>
              <a:rPr lang="en-US" sz="1000" dirty="0"/>
              <a:t>Negotiation is the period when the customer and the product manager work out the details of a delivery, with points along the way where the details may be renegotiated. Collaboration is a different creature entirely. With development models such as Waterfall, customers negotiate the requirements for the product, often in great detail, prior to any work starting. This meant the customer was involved in the process of development before development began and after it was completed, but not during the process. The Agile Manifesto describes a customer who is engaged and collaborates throughout the development process, making. This makes it far easier for development to meet their needs of the customer.</a:t>
            </a:r>
          </a:p>
          <a:p>
            <a:pPr eaLnBrk="1" hangingPunct="1">
              <a:defRPr/>
            </a:pPr>
            <a:endParaRPr lang="en-US" sz="1000" dirty="0"/>
          </a:p>
          <a:p>
            <a:pPr fontAlgn="base"/>
            <a:r>
              <a:rPr lang="en-US" sz="1000" dirty="0"/>
              <a:t>Traditional software development regarded change as an expense, so it was to be avoided. The intention was to develop detailed, elaborate plans, with a defined set of features and with everything,</a:t>
            </a:r>
          </a:p>
          <a:p>
            <a:pPr fontAlgn="base"/>
            <a:r>
              <a:rPr lang="en-US" sz="1000" dirty="0"/>
              <a:t>With Agile, the shortness of an iteration means priorities can be shifted from iteration to iteration and new features can be added into the next iteration.</a:t>
            </a:r>
          </a:p>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3620633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43064">
              <a:defRPr/>
            </a:pPr>
            <a:r>
              <a:rPr lang="en-US" sz="1000" dirty="0"/>
              <a:t>an ordered formation of players, used to restart play, in which the forwards of a team form up with arms interlocked and heads down, and push forward against a similar group from the opposing side. The ball is thrown into the scrum and the players try to gain possession of it by kicking it backwards towards their own side.</a:t>
            </a:r>
          </a:p>
          <a:p>
            <a:endParaRPr lang="en-US" dirty="0"/>
          </a:p>
        </p:txBody>
      </p:sp>
      <p:sp>
        <p:nvSpPr>
          <p:cNvPr id="4" name="Slide Number Placeholder 3"/>
          <p:cNvSpPr>
            <a:spLocks noGrp="1"/>
          </p:cNvSpPr>
          <p:nvPr>
            <p:ph type="sldNum" sz="quarter" idx="10"/>
          </p:nvPr>
        </p:nvSpPr>
        <p:spPr/>
        <p:txBody>
          <a:bodyPr/>
          <a:lstStyle/>
          <a:p>
            <a:fld id="{FB0ECAB7-9B6B-5346-B204-C62D656A4347}" type="slidenum">
              <a:rPr lang="en-US" smtClean="0"/>
              <a:t>13</a:t>
            </a:fld>
            <a:endParaRPr lang="en-US"/>
          </a:p>
        </p:txBody>
      </p:sp>
    </p:spTree>
    <p:extLst>
      <p:ext uri="{BB962C8B-B14F-4D97-AF65-F5344CB8AC3E}">
        <p14:creationId xmlns:p14="http://schemas.microsoft.com/office/powerpoint/2010/main" val="368104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55FAA21E-03C5-4E5A-A45F-BAB950DB58E6}" type="slidenum">
              <a:rPr lang="en-US" altLang="nb-NO" sz="1300"/>
              <a:pPr eaLnBrk="1" hangingPunct="1"/>
              <a:t>14</a:t>
            </a:fld>
            <a:endParaRPr lang="en-US" altLang="nb-NO" sz="1300"/>
          </a:p>
        </p:txBody>
      </p:sp>
      <p:sp>
        <p:nvSpPr>
          <p:cNvPr id="58371" name="Rectangle 1026"/>
          <p:cNvSpPr>
            <a:spLocks noGrp="1" noRot="1" noChangeAspect="1" noChangeArrowheads="1" noTextEdit="1"/>
          </p:cNvSpPr>
          <p:nvPr>
            <p:ph type="sldImg"/>
          </p:nvPr>
        </p:nvSpPr>
        <p:spPr>
          <a:xfrm>
            <a:off x="381000" y="685800"/>
            <a:ext cx="6096000" cy="3429000"/>
          </a:xfrm>
          <a:ln/>
        </p:spPr>
      </p:sp>
      <p:sp>
        <p:nvSpPr>
          <p:cNvPr id="58372" name="Rectangle 1027"/>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111160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F061FF57-6DFF-46F3-B130-128E3DCAE0A6}" type="slidenum">
              <a:rPr lang="en-US" altLang="nb-NO" sz="1300"/>
              <a:pPr eaLnBrk="1" hangingPunct="1"/>
              <a:t>15</a:t>
            </a:fld>
            <a:endParaRPr lang="en-US" altLang="nb-NO" sz="1300"/>
          </a:p>
        </p:txBody>
      </p:sp>
      <p:sp>
        <p:nvSpPr>
          <p:cNvPr id="59395" name="Rectangle 1026"/>
          <p:cNvSpPr>
            <a:spLocks noGrp="1" noRot="1" noChangeAspect="1" noChangeArrowheads="1" noTextEdit="1"/>
          </p:cNvSpPr>
          <p:nvPr>
            <p:ph type="sldImg"/>
          </p:nvPr>
        </p:nvSpPr>
        <p:spPr>
          <a:xfrm>
            <a:off x="381000" y="685800"/>
            <a:ext cx="6096000" cy="3429000"/>
          </a:xfrm>
          <a:ln/>
        </p:spPr>
      </p:sp>
      <p:sp>
        <p:nvSpPr>
          <p:cNvPr id="59396" name="Rectangle 1027"/>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59780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p:cNvSpPr>
          <p:nvPr>
            <p:ph type="sldNum" sz="quarter" idx="5"/>
          </p:nvPr>
        </p:nvSpPr>
        <p:spPr>
          <a:extLst>
            <a:ext uri="{FAA26D3D-D897-4be2-8F04-BA451C77F1D7}">
              <ma14:placeholderFlag xmlns="" xmlns:ma14="http://schemas.microsoft.com/office/mac/drawingml/2011/main" val="1"/>
            </a:ex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91240B29-F687-4f45-9708-019B960494DF}">
              <a14:hiddenLine xmlns="" xmlns:a14="http://schemas.microsoft.com/office/drawing/2010/main" w="254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3500">
                <a:solidFill>
                  <a:srgbClr val="000000"/>
                </a:solidFill>
                <a:latin typeface="Gill Sans" pitchFamily="1" charset="0"/>
                <a:ea typeface="ヒラギノ角ゴ Pro W3" pitchFamily="1" charset="-128"/>
                <a:sym typeface="Gill Sans" pitchFamily="1" charset="0"/>
              </a:defRPr>
            </a:lvl1pPr>
            <a:lvl2pPr marL="804986" indent="-309610" eaLnBrk="0" hangingPunct="0">
              <a:defRPr sz="3500">
                <a:solidFill>
                  <a:srgbClr val="000000"/>
                </a:solidFill>
                <a:latin typeface="Gill Sans" pitchFamily="1" charset="0"/>
                <a:ea typeface="ヒラギノ角ゴ Pro W3" pitchFamily="1" charset="-128"/>
                <a:sym typeface="Gill Sans" pitchFamily="1" charset="0"/>
              </a:defRPr>
            </a:lvl2pPr>
            <a:lvl3pPr marL="1238441" indent="-247688" eaLnBrk="0" hangingPunct="0">
              <a:defRPr sz="3500">
                <a:solidFill>
                  <a:srgbClr val="000000"/>
                </a:solidFill>
                <a:latin typeface="Gill Sans" pitchFamily="1" charset="0"/>
                <a:ea typeface="ヒラギノ角ゴ Pro W3" pitchFamily="1" charset="-128"/>
                <a:sym typeface="Gill Sans" pitchFamily="1" charset="0"/>
              </a:defRPr>
            </a:lvl3pPr>
            <a:lvl4pPr marL="1733817" indent="-247688" eaLnBrk="0" hangingPunct="0">
              <a:defRPr sz="3500">
                <a:solidFill>
                  <a:srgbClr val="000000"/>
                </a:solidFill>
                <a:latin typeface="Gill Sans" pitchFamily="1" charset="0"/>
                <a:ea typeface="ヒラギノ角ゴ Pro W3" pitchFamily="1" charset="-128"/>
                <a:sym typeface="Gill Sans" pitchFamily="1" charset="0"/>
              </a:defRPr>
            </a:lvl4pPr>
            <a:lvl5pPr marL="2229193" indent="-247688" eaLnBrk="0" hangingPunct="0">
              <a:defRPr sz="3500">
                <a:solidFill>
                  <a:srgbClr val="000000"/>
                </a:solidFill>
                <a:latin typeface="Gill Sans" pitchFamily="1" charset="0"/>
                <a:ea typeface="ヒラギノ角ゴ Pro W3" pitchFamily="1" charset="-128"/>
                <a:sym typeface="Gill Sans" pitchFamily="1" charset="0"/>
              </a:defRPr>
            </a:lvl5pPr>
            <a:lvl6pPr marL="2724569"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6pPr>
            <a:lvl7pPr marL="3219945"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7pPr>
            <a:lvl8pPr marL="3715322"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8pPr>
            <a:lvl9pPr marL="4210698" indent="-247688" algn="ctr" eaLnBrk="0" fontAlgn="base" hangingPunct="0">
              <a:spcBef>
                <a:spcPct val="0"/>
              </a:spcBef>
              <a:spcAft>
                <a:spcPct val="0"/>
              </a:spcAft>
              <a:defRPr sz="3500">
                <a:solidFill>
                  <a:srgbClr val="000000"/>
                </a:solidFill>
                <a:latin typeface="Gill Sans" pitchFamily="1" charset="0"/>
                <a:ea typeface="ヒラギノ角ゴ Pro W3" pitchFamily="1" charset="-128"/>
                <a:sym typeface="Gill Sans" pitchFamily="1" charset="0"/>
              </a:defRPr>
            </a:lvl9pPr>
          </a:lstStyle>
          <a:p>
            <a:pPr eaLnBrk="1" hangingPunct="1"/>
            <a:fld id="{12C48DAF-EF1D-42AD-AF37-D9F2B56BDE43}" type="slidenum">
              <a:rPr lang="en-US" altLang="nb-NO" sz="1300"/>
              <a:pPr eaLnBrk="1" hangingPunct="1"/>
              <a:t>17</a:t>
            </a:fld>
            <a:endParaRPr lang="en-US" altLang="nb-NO" sz="1300"/>
          </a:p>
        </p:txBody>
      </p:sp>
      <p:sp>
        <p:nvSpPr>
          <p:cNvPr id="68611" name="Rectangle 2"/>
          <p:cNvSpPr>
            <a:spLocks noGrp="1" noRot="1" noChangeAspect="1" noChangeArrowheads="1" noTextEdit="1"/>
          </p:cNvSpPr>
          <p:nvPr>
            <p:ph type="sldImg"/>
          </p:nvPr>
        </p:nvSpPr>
        <p:spPr>
          <a:ln/>
        </p:spPr>
      </p:sp>
      <p:sp>
        <p:nvSpPr>
          <p:cNvPr id="68612"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523453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6349" y="1"/>
            <a:ext cx="12192000" cy="5293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6350" y="-24063"/>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3897256"/>
            <a:ext cx="7772400" cy="1463040"/>
          </a:xfrm>
        </p:spPr>
        <p:txBody>
          <a:bodyPr anchor="ctr">
            <a:normAutofit/>
          </a:bodyPr>
          <a:lstStyle>
            <a:lvl1pPr algn="r">
              <a:defRPr sz="3600" spc="200" baseline="0"/>
            </a:lvl1pPr>
          </a:lstStyle>
          <a:p>
            <a:r>
              <a:rPr lang="en-US"/>
              <a:t>Click to edit Master title style</a:t>
            </a:r>
            <a:endParaRPr lang="en-US" dirty="0"/>
          </a:p>
        </p:txBody>
      </p:sp>
      <p:sp>
        <p:nvSpPr>
          <p:cNvPr id="3" name="Subtitle 2"/>
          <p:cNvSpPr>
            <a:spLocks noGrp="1"/>
          </p:cNvSpPr>
          <p:nvPr>
            <p:ph type="subTitle" idx="1" hasCustomPrompt="1"/>
          </p:nvPr>
        </p:nvSpPr>
        <p:spPr>
          <a:xfrm>
            <a:off x="8610600" y="3897256"/>
            <a:ext cx="3200400" cy="1463040"/>
          </a:xfrm>
        </p:spPr>
        <p:txBody>
          <a:bodyPr lIns="91440" rIns="91440" anchor="ctr">
            <a:normAutofit/>
          </a:bodyPr>
          <a:lstStyle>
            <a:lvl1pPr marL="0" indent="0" algn="l">
              <a:lnSpc>
                <a:spcPct val="100000"/>
              </a:lnSpc>
              <a:spcBef>
                <a:spcPts val="0"/>
              </a:spcBef>
              <a:buNone/>
              <a:defRPr sz="160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Thang</a:t>
            </a:r>
            <a:r>
              <a:rPr lang="en-US" dirty="0"/>
              <a:t> Bui</a:t>
            </a:r>
          </a:p>
        </p:txBody>
      </p:sp>
      <p:cxnSp>
        <p:nvCxnSpPr>
          <p:cNvPr id="8" name="Straight Connector 7"/>
          <p:cNvCxnSpPr/>
          <p:nvPr/>
        </p:nvCxnSpPr>
        <p:spPr>
          <a:xfrm flipV="1">
            <a:off x="8386843" y="4201225"/>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34709"/>
            <a:ext cx="1278800" cy="871990"/>
          </a:xfrm>
          <a:prstGeom prst="rect">
            <a:avLst/>
          </a:prstGeom>
        </p:spPr>
      </p:pic>
      <p:sp>
        <p:nvSpPr>
          <p:cNvPr id="11" name="Title 1"/>
          <p:cNvSpPr txBox="1">
            <a:spLocks/>
          </p:cNvSpPr>
          <p:nvPr/>
        </p:nvSpPr>
        <p:spPr>
          <a:xfrm>
            <a:off x="3322651" y="529389"/>
            <a:ext cx="7772400" cy="2317424"/>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400" kern="1200" cap="all" spc="200" baseline="0">
                <a:solidFill>
                  <a:schemeClr val="tx1">
                    <a:lumMod val="95000"/>
                    <a:lumOff val="5000"/>
                  </a:schemeClr>
                </a:solidFill>
                <a:latin typeface="+mj-lt"/>
                <a:ea typeface="+mj-ea"/>
                <a:cs typeface="+mj-cs"/>
              </a:defRPr>
            </a:lvl1pPr>
          </a:lstStyle>
          <a:p>
            <a:pPr fontAlgn="auto">
              <a:spcAft>
                <a:spcPts val="0"/>
              </a:spcAft>
            </a:pPr>
            <a:r>
              <a:rPr lang="en-US" sz="8000" dirty="0"/>
              <a:t>Software engineering</a:t>
            </a:r>
          </a:p>
        </p:txBody>
      </p:sp>
      <p:sp>
        <p:nvSpPr>
          <p:cNvPr id="12" name="Rectangle 11"/>
          <p:cNvSpPr/>
          <p:nvPr/>
        </p:nvSpPr>
        <p:spPr>
          <a:xfrm>
            <a:off x="1191768" y="6525692"/>
            <a:ext cx="7418832" cy="276999"/>
          </a:xfrm>
          <a:prstGeom prst="rect">
            <a:avLst/>
          </a:prstGeom>
        </p:spPr>
        <p:txBody>
          <a:bodyPr wrap="square">
            <a:spAutoFit/>
          </a:bodyPr>
          <a:lstStyle/>
          <a:p>
            <a:r>
              <a:rPr lang="en-US" sz="1200" dirty="0"/>
              <a:t>Adapted from https://iansommerville.com/software-engineering-book/slides/</a:t>
            </a:r>
          </a:p>
        </p:txBody>
      </p:sp>
      <p:sp>
        <p:nvSpPr>
          <p:cNvPr id="13" name="TextBox 12"/>
          <p:cNvSpPr txBox="1"/>
          <p:nvPr/>
        </p:nvSpPr>
        <p:spPr>
          <a:xfrm>
            <a:off x="9284299" y="2410485"/>
            <a:ext cx="1358064" cy="707886"/>
          </a:xfrm>
          <a:prstGeom prst="rect">
            <a:avLst/>
          </a:prstGeom>
          <a:noFill/>
        </p:spPr>
        <p:txBody>
          <a:bodyPr wrap="none" rtlCol="0">
            <a:spAutoFit/>
          </a:bodyPr>
          <a:lstStyle/>
          <a:p>
            <a:r>
              <a:rPr lang="en-US" sz="4000" dirty="0">
                <a:latin typeface="+mj-lt"/>
              </a:rPr>
              <a:t>CO3001</a:t>
            </a:r>
          </a:p>
        </p:txBody>
      </p:sp>
    </p:spTree>
    <p:extLst>
      <p:ext uri="{BB962C8B-B14F-4D97-AF65-F5344CB8AC3E}">
        <p14:creationId xmlns:p14="http://schemas.microsoft.com/office/powerpoint/2010/main" val="551711453"/>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77D4D3A-3932-4AFE-B833-97726FA01098}" type="datetime1">
              <a:rPr lang="nb-NO" smtClean="0"/>
              <a:t>15.11.2022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AA3012-213F-D34C-8A21-808A5790DE6C}" type="slidenum">
              <a:rPr lang="en-US" smtClean="0"/>
              <a:pPr>
                <a:defRPr/>
              </a:pPr>
              <a:t>‹#›</a:t>
            </a:fld>
            <a:endParaRPr lang="en-US"/>
          </a:p>
        </p:txBody>
      </p:sp>
    </p:spTree>
    <p:extLst>
      <p:ext uri="{BB962C8B-B14F-4D97-AF65-F5344CB8AC3E}">
        <p14:creationId xmlns:p14="http://schemas.microsoft.com/office/powerpoint/2010/main" val="2419273555"/>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15BD8130-DB53-4F49-86DB-C5CA47050E9D}" type="datetime1">
              <a:rPr lang="nb-NO" smtClean="0"/>
              <a:t>15.11.2022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50F93C5-4D62-2844-B9B8-045E9E31D9CE}" type="slidenum">
              <a:rPr lang="en-US" smtClean="0"/>
              <a:pPr>
                <a:defRPr/>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2835088138"/>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smtClean="0">
                <a:latin typeface="Arial" pitchFamily="34" charset="0"/>
                <a:cs typeface="Arial" pitchFamily="34" charset="0"/>
              </a:defRPr>
            </a:lvl1pPr>
          </a:lstStyle>
          <a:p>
            <a:pPr>
              <a:defRPr/>
            </a:pPr>
            <a:fld id="{3C3F26FD-1736-4C90-B6AE-30BDEF7AD8FD}" type="datetime1">
              <a:rPr lang="nb-NO" smtClean="0"/>
              <a:t>15.11.2022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B3575804-F645-DB44-9DC0-C97E27A6600F}" type="slidenum">
              <a:rPr lang="en-US" smtClean="0"/>
              <a:pPr>
                <a:defRPr/>
              </a:pPr>
              <a:t>‹#›</a:t>
            </a:fld>
            <a:endParaRPr lang="en-US"/>
          </a:p>
        </p:txBody>
      </p:sp>
      <p:sp>
        <p:nvSpPr>
          <p:cNvPr id="7" name="Content Placeholder 2"/>
          <p:cNvSpPr>
            <a:spLocks noGrp="1"/>
          </p:cNvSpPr>
          <p:nvPr>
            <p:ph idx="1"/>
          </p:nvPr>
        </p:nvSpPr>
        <p:spPr>
          <a:xfrm>
            <a:off x="609600" y="673100"/>
            <a:ext cx="10972800" cy="580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80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A6D6C56-D789-4AF0-BBF0-BFC97F0819B8}" type="datetime1">
              <a:rPr lang="nb-NO" smtClean="0"/>
              <a:t>15.11.2022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AB5BBF0-B782-3644-AFE1-10103AC25370}" type="slidenum">
              <a:rPr lang="en-US" smtClean="0"/>
              <a:pPr>
                <a:defRPr/>
              </a:pPr>
              <a:t>‹#›</a:t>
            </a:fld>
            <a:endParaRPr lang="en-US"/>
          </a:p>
        </p:txBody>
      </p:sp>
    </p:spTree>
    <p:extLst>
      <p:ext uri="{BB962C8B-B14F-4D97-AF65-F5344CB8AC3E}">
        <p14:creationId xmlns:p14="http://schemas.microsoft.com/office/powerpoint/2010/main" val="4084837775"/>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5775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6350" y="1"/>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3885224"/>
            <a:ext cx="77724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3885224"/>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F860DDBC-83AF-4DA9-AF97-9291910C014C}" type="datetime1">
              <a:rPr lang="nb-NO" smtClean="0"/>
              <a:t>15.11.2022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E6C4D99-7786-3A47-A0D2-BD20D34577F0}" type="slidenum">
              <a:rPr lang="en-US" smtClean="0"/>
              <a:pPr>
                <a:defRPr/>
              </a:pPr>
              <a:t>‹#›</a:t>
            </a:fld>
            <a:endParaRPr lang="en-US"/>
          </a:p>
        </p:txBody>
      </p:sp>
      <p:cxnSp>
        <p:nvCxnSpPr>
          <p:cNvPr id="8" name="Straight Connector 7"/>
          <p:cNvCxnSpPr/>
          <p:nvPr/>
        </p:nvCxnSpPr>
        <p:spPr>
          <a:xfrm flipV="1">
            <a:off x="8386843" y="4189193"/>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319532617"/>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96254"/>
            <a:ext cx="10786873" cy="12272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1524002"/>
            <a:ext cx="4965192"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1011" y="1524002"/>
            <a:ext cx="5329988"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F5F19284-9099-4060-ABA0-784331A86DF7}" type="datetime1">
              <a:rPr lang="nb-NO" smtClean="0"/>
              <a:t>15.11.2022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EFBBB66-3A15-F64E-87CC-B8CCF7F3E7AA}" type="slidenum">
              <a:rPr lang="en-US" smtClean="0"/>
              <a:pPr>
                <a:defRPr/>
              </a:pPr>
              <a:t>‹#›</a:t>
            </a:fld>
            <a:endParaRPr lang="en-US"/>
          </a:p>
        </p:txBody>
      </p:sp>
    </p:spTree>
    <p:extLst>
      <p:ext uri="{BB962C8B-B14F-4D97-AF65-F5344CB8AC3E}">
        <p14:creationId xmlns:p14="http://schemas.microsoft.com/office/powerpoint/2010/main" val="4167066637"/>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84222"/>
            <a:ext cx="10786873" cy="12392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524002"/>
            <a:ext cx="513604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46962"/>
            <a:ext cx="5136040"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843" y="1524002"/>
            <a:ext cx="5394157"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6416843" y="2346962"/>
            <a:ext cx="5394157"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739C7A47-5260-4722-BB6E-D947687E5EFB}" type="datetime1">
              <a:rPr lang="nb-NO" smtClean="0"/>
              <a:t>15.11.2022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EE97BCC1-1E15-814C-B2E6-5124192EA274}" type="slidenum">
              <a:rPr lang="en-US" smtClean="0"/>
              <a:pPr>
                <a:defRPr/>
              </a:pPr>
              <a:t>‹#›</a:t>
            </a:fld>
            <a:endParaRPr lang="en-US"/>
          </a:p>
        </p:txBody>
      </p:sp>
    </p:spTree>
    <p:extLst>
      <p:ext uri="{BB962C8B-B14F-4D97-AF65-F5344CB8AC3E}">
        <p14:creationId xmlns:p14="http://schemas.microsoft.com/office/powerpoint/2010/main" val="10944229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25908F05-FA8E-4701-81F5-01626DA7B0F7}" type="datetime1">
              <a:rPr lang="nb-NO" smtClean="0"/>
              <a:t>15.11.2022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EEF6B7E-89C5-FC4F-92F9-AFC105C69812}" type="slidenum">
              <a:rPr lang="en-US" smtClean="0"/>
              <a:pPr>
                <a:defRPr/>
              </a:pPr>
              <a:t>‹#›</a:t>
            </a:fld>
            <a:endParaRPr lang="en-US"/>
          </a:p>
        </p:txBody>
      </p:sp>
    </p:spTree>
    <p:extLst>
      <p:ext uri="{BB962C8B-B14F-4D97-AF65-F5344CB8AC3E}">
        <p14:creationId xmlns:p14="http://schemas.microsoft.com/office/powerpoint/2010/main" val="3452279066"/>
      </p:ext>
    </p:extLst>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2F8E61F-77A9-489C-AC96-4FF89BF2C998}" type="datetime1">
              <a:rPr lang="nb-NO" smtClean="0"/>
              <a:t>15.11.2022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39D8CD3A-6A10-3249-A17B-90B73EF037C9}" type="slidenum">
              <a:rPr lang="en-US" smtClean="0"/>
              <a:pPr>
                <a:defRPr/>
              </a:pPr>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3835079947"/>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AB6C240-CD15-4991-82E5-40A7F425F74D}" type="datetime1">
              <a:rPr lang="nb-NO" smtClean="0"/>
              <a:t>15.11.2022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D50B603-B29B-9F4A-8449-859DA19F67EF}" type="slidenum">
              <a:rPr lang="en-US" smtClean="0"/>
              <a:pPr>
                <a:defRPr/>
              </a:pPr>
              <a:t>‹#›</a:t>
            </a:fld>
            <a:endParaRPr lang="en-US"/>
          </a:p>
        </p:txBody>
      </p:sp>
    </p:spTree>
    <p:extLst>
      <p:ext uri="{BB962C8B-B14F-4D97-AF65-F5344CB8AC3E}">
        <p14:creationId xmlns:p14="http://schemas.microsoft.com/office/powerpoint/2010/main" val="3131469663"/>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002C5BEE-E3D4-4341-B9CE-5FF2D7C81C1E}" type="datetime1">
              <a:rPr lang="nb-NO" smtClean="0"/>
              <a:t>15.11.2022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F23E2BA-5D4B-814E-BBF4-D418023BB2FC}" type="slidenum">
              <a:rPr lang="en-US" smtClean="0"/>
              <a:pPr>
                <a:defRPr/>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2743703195"/>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96254"/>
            <a:ext cx="10786871" cy="12151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1528012"/>
            <a:ext cx="10786872" cy="4781349"/>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7220A3D9-D2C0-4835-8996-6E3262DCE547}" type="datetime1">
              <a:rPr lang="nb-NO" smtClean="0"/>
              <a:t>15.11.2022</a:t>
            </a:fld>
            <a:endParaRPr lang="en-US"/>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B3575804-F645-DB44-9DC0-C97E27A6600F}" type="slidenum">
              <a:rPr lang="en-US" smtClean="0"/>
              <a:pPr>
                <a:defRPr/>
              </a:pPr>
              <a:t>‹#›</a:t>
            </a:fld>
            <a:endParaRPr lang="en-US"/>
          </a:p>
        </p:txBody>
      </p:sp>
      <p:cxnSp>
        <p:nvCxnSpPr>
          <p:cNvPr id="7" name="Straight Connector 6"/>
          <p:cNvCxnSpPr/>
          <p:nvPr/>
        </p:nvCxnSpPr>
        <p:spPr>
          <a:xfrm flipV="1">
            <a:off x="762000" y="224745"/>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16104302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ransition spd="med">
    <p:wipe dir="r"/>
  </p:transition>
  <p:hf sldNum="0" hdr="0" ftr="0"/>
  <p:txStyles>
    <p:title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p:titleStyle>
    <p:body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r>
              <a:rPr lang="en-US" dirty="0"/>
              <a:t>Chapter 10 – Agile Software Development</a:t>
            </a:r>
          </a:p>
        </p:txBody>
      </p:sp>
      <p:sp>
        <p:nvSpPr>
          <p:cNvPr id="3" name="Subtitle 2"/>
          <p:cNvSpPr>
            <a:spLocks noGrp="1"/>
          </p:cNvSpPr>
          <p:nvPr>
            <p:ph type="subTitle" idx="1"/>
          </p:nvPr>
        </p:nvSpPr>
        <p:spPr/>
        <p:txBody>
          <a:bodyPr/>
          <a:lstStyle/>
          <a:p>
            <a:r>
              <a:rPr lang="en-US" dirty="0"/>
              <a:t>Anh Nguyen-Duc</a:t>
            </a:r>
          </a:p>
          <a:p>
            <a:r>
              <a:rPr lang="en-US" dirty="0"/>
              <a:t>Tho Quan</a:t>
            </a:r>
          </a:p>
        </p:txBody>
      </p:sp>
      <p:sp>
        <p:nvSpPr>
          <p:cNvPr id="7" name="TextBox 6"/>
          <p:cNvSpPr txBox="1"/>
          <p:nvPr/>
        </p:nvSpPr>
        <p:spPr>
          <a:xfrm>
            <a:off x="7931696" y="5756612"/>
            <a:ext cx="2736304" cy="369332"/>
          </a:xfrm>
          <a:prstGeom prst="rect">
            <a:avLst/>
          </a:prstGeom>
          <a:noFill/>
        </p:spPr>
        <p:txBody>
          <a:bodyPr wrap="square" rtlCol="0">
            <a:spAutoFit/>
          </a:bodyPr>
          <a:lstStyle/>
          <a:p>
            <a:pPr algn="ctr"/>
            <a:r>
              <a:rPr lang="en-US" b="1" dirty="0">
                <a:solidFill>
                  <a:srgbClr val="0000FF"/>
                </a:solidFill>
              </a:rPr>
              <a:t>WEEK 10</a:t>
            </a: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p:cNvSpPr>
          <p:nvPr>
            <p:ph type="title"/>
          </p:nvPr>
        </p:nvSpPr>
        <p:spPr bwMode="auto">
          <a:xfrm>
            <a:off x="-199697" y="274312"/>
            <a:ext cx="12596648" cy="1144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rmAutofit/>
          </a:bodyPr>
          <a:lstStyle/>
          <a:p>
            <a:pPr algn="ctr" defTabSz="914377"/>
            <a:r>
              <a:rPr lang="en-US" altLang="nb-NO" sz="3400" dirty="0"/>
              <a:t>Value 3:  Customer Collaboration over Contract Negotiation </a:t>
            </a:r>
            <a:r>
              <a:rPr lang="en-US" altLang="nb-NO" sz="2400" dirty="0"/>
              <a:t>(1 of 2)</a:t>
            </a:r>
            <a:endParaRPr lang="en-US" altLang="nb-NO" dirty="0"/>
          </a:p>
        </p:txBody>
      </p:sp>
      <p:sp>
        <p:nvSpPr>
          <p:cNvPr id="8195" name="Rectangle 2"/>
          <p:cNvSpPr>
            <a:spLocks noGrp="1"/>
          </p:cNvSpPr>
          <p:nvPr>
            <p:ph type="body" idx="1"/>
          </p:nvPr>
        </p:nvSpPr>
        <p:spPr bwMode="auto">
          <a:xfrm>
            <a:off x="864476" y="2247955"/>
            <a:ext cx="87630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rmAutofit/>
          </a:bodyPr>
          <a:lstStyle/>
          <a:p>
            <a:pPr marL="331780" indent="-331780">
              <a:spcBef>
                <a:spcPts val="700"/>
              </a:spcBef>
              <a:buFont typeface="ArialMT" charset="0"/>
              <a:buChar char="•"/>
            </a:pPr>
            <a:r>
              <a:rPr lang="en-US" altLang="nb-NO" sz="2400" u="sng" dirty="0"/>
              <a:t>Not possible </a:t>
            </a:r>
            <a:r>
              <a:rPr lang="en-US" altLang="nb-NO" sz="2400" dirty="0"/>
              <a:t>to describe software requirements up front and leave someone else to develop it within cost and on time.</a:t>
            </a:r>
          </a:p>
          <a:p>
            <a:pPr marL="331780" indent="-331780">
              <a:spcBef>
                <a:spcPts val="700"/>
              </a:spcBef>
              <a:buFont typeface="ArialMT" charset="0"/>
              <a:buChar char="•"/>
            </a:pPr>
            <a:r>
              <a:rPr lang="en-US" altLang="nb-NO" sz="2400" dirty="0"/>
              <a:t>Customers </a:t>
            </a:r>
            <a:r>
              <a:rPr lang="en-US" altLang="nb-NO" sz="2400" b="1" u="sng" dirty="0"/>
              <a:t>cannot</a:t>
            </a:r>
            <a:r>
              <a:rPr lang="en-US" altLang="nb-NO" sz="2400" dirty="0"/>
              <a:t> just cite needs and go away</a:t>
            </a:r>
          </a:p>
          <a:p>
            <a:pPr marL="331780" indent="-331780">
              <a:spcBef>
                <a:spcPts val="700"/>
              </a:spcBef>
              <a:buFont typeface="ArialMT" charset="0"/>
              <a:buChar char="•"/>
            </a:pPr>
            <a:r>
              <a:rPr lang="en-US" altLang="nb-NO" sz="2400" dirty="0"/>
              <a:t>Successful projects require </a:t>
            </a:r>
            <a:r>
              <a:rPr lang="en-US" altLang="nb-NO" sz="2400" b="1" u="sng" dirty="0"/>
              <a:t>customer feedback on a regular and frequent basis</a:t>
            </a:r>
            <a:r>
              <a:rPr lang="en-US" altLang="nb-NO" sz="2400" u="sng" dirty="0"/>
              <a:t> </a:t>
            </a:r>
            <a:r>
              <a:rPr lang="en-US" altLang="nb-NO" sz="2400" dirty="0"/>
              <a:t>– and not dependent upon a contract or SOW.</a:t>
            </a:r>
          </a:p>
        </p:txBody>
      </p:sp>
      <p:sp>
        <p:nvSpPr>
          <p:cNvPr id="2" name="Date Placeholder 1">
            <a:extLst>
              <a:ext uri="{FF2B5EF4-FFF2-40B4-BE49-F238E27FC236}">
                <a16:creationId xmlns:a16="http://schemas.microsoft.com/office/drawing/2014/main" id="{9B8E627D-FF38-9626-8682-312A8E660A6B}"/>
              </a:ext>
            </a:extLst>
          </p:cNvPr>
          <p:cNvSpPr>
            <a:spLocks noGrp="1"/>
          </p:cNvSpPr>
          <p:nvPr>
            <p:ph type="dt" sz="half" idx="10"/>
          </p:nvPr>
        </p:nvSpPr>
        <p:spPr/>
        <p:txBody>
          <a:bodyPr/>
          <a:lstStyle/>
          <a:p>
            <a:pPr>
              <a:defRPr/>
            </a:pPr>
            <a:fld id="{7C65BDE1-1745-4C96-96BD-2A5889BDA0E9}" type="datetime1">
              <a:rPr lang="nb-NO" smtClean="0"/>
              <a:t>15.11.2022</a:t>
            </a:fld>
            <a:endParaRPr lang="en-US"/>
          </a:p>
        </p:txBody>
      </p:sp>
    </p:spTree>
    <p:extLst>
      <p:ext uri="{BB962C8B-B14F-4D97-AF65-F5344CB8AC3E}">
        <p14:creationId xmlns:p14="http://schemas.microsoft.com/office/powerpoint/2010/main" val="133024418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p:cNvSpPr>
          <p:nvPr>
            <p:ph type="title"/>
          </p:nvPr>
        </p:nvSpPr>
        <p:spPr bwMode="auto">
          <a:xfrm>
            <a:off x="-349469" y="273051"/>
            <a:ext cx="12890937" cy="1144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rmAutofit/>
          </a:bodyPr>
          <a:lstStyle/>
          <a:p>
            <a:pPr algn="ctr" defTabSz="914377"/>
            <a:r>
              <a:rPr lang="en-US" altLang="nb-NO" sz="3400" dirty="0"/>
              <a:t>Value 3:  Customer Collaboration over Contract Negotiation </a:t>
            </a:r>
            <a:r>
              <a:rPr lang="en-US" altLang="nb-NO" sz="2400" dirty="0"/>
              <a:t>(2 of 2)</a:t>
            </a:r>
            <a:endParaRPr lang="en-US" altLang="nb-NO" dirty="0"/>
          </a:p>
        </p:txBody>
      </p:sp>
      <p:sp>
        <p:nvSpPr>
          <p:cNvPr id="9219" name="Rectangle 2"/>
          <p:cNvSpPr>
            <a:spLocks noGrp="1"/>
          </p:cNvSpPr>
          <p:nvPr>
            <p:ph type="body" idx="1"/>
          </p:nvPr>
        </p:nvSpPr>
        <p:spPr bwMode="auto">
          <a:xfrm>
            <a:off x="817178" y="1936531"/>
            <a:ext cx="11164615"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rmAutofit/>
          </a:bodyPr>
          <a:lstStyle/>
          <a:p>
            <a:pPr marL="292093" indent="-292093">
              <a:lnSpc>
                <a:spcPct val="80000"/>
              </a:lnSpc>
              <a:spcBef>
                <a:spcPts val="600"/>
              </a:spcBef>
              <a:buFont typeface="ArialMT" charset="0"/>
              <a:buChar char="•"/>
            </a:pPr>
            <a:r>
              <a:rPr lang="en-US" altLang="nb-NO" sz="2400" b="1" u="sng" dirty="0"/>
              <a:t>Best contracts </a:t>
            </a:r>
            <a:r>
              <a:rPr lang="en-US" altLang="nb-NO" sz="2400" b="1" dirty="0"/>
              <a:t>are NOT</a:t>
            </a:r>
            <a:r>
              <a:rPr lang="en-US" altLang="nb-NO" sz="2400" dirty="0"/>
              <a:t> those specifying requirements, schedule and cost.  </a:t>
            </a:r>
          </a:p>
          <a:p>
            <a:pPr marL="698483" lvl="1" indent="-241294">
              <a:lnSpc>
                <a:spcPct val="80000"/>
              </a:lnSpc>
              <a:spcBef>
                <a:spcPts val="500"/>
              </a:spcBef>
              <a:buFont typeface="ArialMT" charset="0"/>
              <a:buChar char="–"/>
            </a:pPr>
            <a:r>
              <a:rPr lang="en-US" altLang="nb-NO" sz="2400" dirty="0"/>
              <a:t>Become meaningless shortly.</a:t>
            </a:r>
          </a:p>
          <a:p>
            <a:pPr marL="292093" indent="-292093">
              <a:lnSpc>
                <a:spcPct val="80000"/>
              </a:lnSpc>
              <a:spcBef>
                <a:spcPts val="600"/>
              </a:spcBef>
              <a:buFont typeface="ArialMT" charset="0"/>
              <a:buChar char="•"/>
            </a:pPr>
            <a:r>
              <a:rPr lang="en-US" altLang="nb-NO" sz="2400" b="1" u="sng" dirty="0"/>
              <a:t>Far</a:t>
            </a:r>
            <a:r>
              <a:rPr lang="en-US" altLang="nb-NO" sz="2400" u="sng" dirty="0"/>
              <a:t> better are </a:t>
            </a:r>
            <a:r>
              <a:rPr lang="en-US" altLang="nb-NO" sz="2400" b="1" u="sng" dirty="0"/>
              <a:t>contracts</a:t>
            </a:r>
            <a:r>
              <a:rPr lang="en-US" altLang="nb-NO" sz="2400" u="sng" dirty="0"/>
              <a:t> </a:t>
            </a:r>
            <a:r>
              <a:rPr lang="en-US" altLang="nb-NO" sz="2400" b="1" dirty="0"/>
              <a:t>that</a:t>
            </a:r>
            <a:r>
              <a:rPr lang="en-US" altLang="nb-NO" sz="2400" dirty="0"/>
              <a:t> </a:t>
            </a:r>
            <a:r>
              <a:rPr lang="en-US" altLang="nb-NO" sz="2400" b="1" dirty="0"/>
              <a:t>govern the way the development team and customer will work together</a:t>
            </a:r>
            <a:r>
              <a:rPr lang="en-US" altLang="nb-NO" sz="2400" dirty="0"/>
              <a:t>. </a:t>
            </a:r>
          </a:p>
          <a:p>
            <a:pPr marL="292093" indent="-292093">
              <a:lnSpc>
                <a:spcPct val="80000"/>
              </a:lnSpc>
              <a:spcBef>
                <a:spcPts val="600"/>
              </a:spcBef>
              <a:buFont typeface="ArialMT" charset="0"/>
              <a:buChar char="•"/>
            </a:pPr>
            <a:r>
              <a:rPr lang="en-US" altLang="nb-NO" sz="2400" dirty="0"/>
              <a:t>Key is intense collaboration with customer and a contract that governed collaboration rather than details of scope and schedule</a:t>
            </a:r>
          </a:p>
          <a:p>
            <a:pPr marL="698483" lvl="1" indent="-241294">
              <a:lnSpc>
                <a:spcPct val="80000"/>
              </a:lnSpc>
              <a:spcBef>
                <a:spcPts val="500"/>
              </a:spcBef>
              <a:buFont typeface="ArialMT" charset="0"/>
              <a:buChar char="–"/>
            </a:pPr>
            <a:r>
              <a:rPr lang="en-US" altLang="nb-NO" sz="2400" dirty="0"/>
              <a:t>Details ideally </a:t>
            </a:r>
            <a:r>
              <a:rPr lang="en-US" altLang="nb-NO" sz="2400" b="1" u="sng" dirty="0"/>
              <a:t>not</a:t>
            </a:r>
            <a:r>
              <a:rPr lang="en-US" altLang="nb-NO" sz="2400" dirty="0"/>
              <a:t> specified in contract.  </a:t>
            </a:r>
          </a:p>
          <a:p>
            <a:pPr marL="698483" lvl="1" indent="-241294">
              <a:lnSpc>
                <a:spcPct val="80000"/>
              </a:lnSpc>
              <a:spcBef>
                <a:spcPts val="500"/>
              </a:spcBef>
              <a:buFont typeface="ArialMT" charset="0"/>
              <a:buChar char="–"/>
            </a:pPr>
            <a:r>
              <a:rPr lang="en-US" altLang="nb-NO" sz="2400" dirty="0"/>
              <a:t>Rather contracts could pay when a block (deliverable) passed customer’s acceptance tests. </a:t>
            </a:r>
          </a:p>
          <a:p>
            <a:pPr marL="698483" lvl="1" indent="-241294">
              <a:lnSpc>
                <a:spcPct val="80000"/>
              </a:lnSpc>
              <a:spcBef>
                <a:spcPts val="500"/>
              </a:spcBef>
              <a:buFont typeface="ArialMT" charset="0"/>
              <a:buChar char="–"/>
            </a:pPr>
            <a:r>
              <a:rPr lang="en-US" altLang="nb-NO" sz="2400" dirty="0"/>
              <a:t>With frequent deliverables and feedback, </a:t>
            </a:r>
            <a:r>
              <a:rPr lang="en-US" altLang="nb-NO" sz="2400" b="1" dirty="0"/>
              <a:t>acceptance tests </a:t>
            </a:r>
            <a:r>
              <a:rPr lang="en-US" altLang="nb-NO" sz="2400" dirty="0"/>
              <a:t>never an issue.</a:t>
            </a:r>
          </a:p>
        </p:txBody>
      </p:sp>
      <p:sp>
        <p:nvSpPr>
          <p:cNvPr id="2" name="Date Placeholder 1">
            <a:extLst>
              <a:ext uri="{FF2B5EF4-FFF2-40B4-BE49-F238E27FC236}">
                <a16:creationId xmlns:a16="http://schemas.microsoft.com/office/drawing/2014/main" id="{F069115E-0C40-2AE5-A326-D98411B78BC8}"/>
              </a:ext>
            </a:extLst>
          </p:cNvPr>
          <p:cNvSpPr>
            <a:spLocks noGrp="1"/>
          </p:cNvSpPr>
          <p:nvPr>
            <p:ph type="dt" sz="half" idx="10"/>
          </p:nvPr>
        </p:nvSpPr>
        <p:spPr/>
        <p:txBody>
          <a:bodyPr/>
          <a:lstStyle/>
          <a:p>
            <a:pPr>
              <a:defRPr/>
            </a:pPr>
            <a:fld id="{519C8D31-FB81-4D0F-A38F-D649A5C8433F}" type="datetime1">
              <a:rPr lang="nb-NO" smtClean="0"/>
              <a:t>15.11.2022</a:t>
            </a:fld>
            <a:endParaRPr lang="en-US"/>
          </a:p>
        </p:txBody>
      </p:sp>
    </p:spTree>
    <p:extLst>
      <p:ext uri="{BB962C8B-B14F-4D97-AF65-F5344CB8AC3E}">
        <p14:creationId xmlns:p14="http://schemas.microsoft.com/office/powerpoint/2010/main" val="204215892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p:cNvSpPr>
          <p:nvPr>
            <p:ph type="title"/>
          </p:nvPr>
        </p:nvSpPr>
        <p:spPr bwMode="auto">
          <a:xfrm>
            <a:off x="262759" y="273051"/>
            <a:ext cx="11135711" cy="1144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rmAutofit/>
          </a:bodyPr>
          <a:lstStyle/>
          <a:p>
            <a:pPr algn="ctr" defTabSz="914377"/>
            <a:r>
              <a:rPr lang="en-US" altLang="nb-NO" sz="3400" dirty="0"/>
              <a:t>Value 4:  Responding to Change over Following a Plan</a:t>
            </a:r>
            <a:endParaRPr lang="en-US" altLang="nb-NO" dirty="0"/>
          </a:p>
        </p:txBody>
      </p:sp>
      <p:sp>
        <p:nvSpPr>
          <p:cNvPr id="10243" name="Rectangle 2"/>
          <p:cNvSpPr>
            <a:spLocks noGrp="1"/>
          </p:cNvSpPr>
          <p:nvPr>
            <p:ph type="body" idx="1"/>
          </p:nvPr>
        </p:nvSpPr>
        <p:spPr bwMode="auto">
          <a:xfrm>
            <a:off x="838092" y="1810408"/>
            <a:ext cx="10365937"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Autofit/>
          </a:bodyPr>
          <a:lstStyle/>
          <a:p>
            <a:pPr marL="215895" indent="-215895">
              <a:spcBef>
                <a:spcPts val="500"/>
              </a:spcBef>
              <a:buFont typeface="ArialMT" charset="0"/>
              <a:buChar char="•"/>
            </a:pPr>
            <a:r>
              <a:rPr lang="en-US" altLang="nb-NO" sz="2400" dirty="0"/>
              <a:t>Our plans and ability to respond to changes is critical!</a:t>
            </a:r>
          </a:p>
          <a:p>
            <a:pPr marL="215895" indent="-215895">
              <a:spcBef>
                <a:spcPts val="500"/>
              </a:spcBef>
              <a:buFont typeface="ArialMT" charset="0"/>
              <a:buChar char="•"/>
            </a:pPr>
            <a:r>
              <a:rPr lang="en-US" altLang="nb-NO" sz="2400" dirty="0"/>
              <a:t>Course of a project cannot be predicted far into future.</a:t>
            </a:r>
          </a:p>
          <a:p>
            <a:pPr marL="627047" lvl="1" indent="-169858">
              <a:spcBef>
                <a:spcPts val="400"/>
              </a:spcBef>
              <a:buFont typeface="ArialMT" charset="0"/>
              <a:buChar char="–"/>
            </a:pPr>
            <a:r>
              <a:rPr lang="en-US" altLang="nb-NO" sz="2400" dirty="0"/>
              <a:t>Too many variables;  not many good ways at estimating cost  </a:t>
            </a:r>
          </a:p>
          <a:p>
            <a:pPr marL="627047" lvl="1" indent="-169858">
              <a:spcBef>
                <a:spcPts val="400"/>
              </a:spcBef>
              <a:buFont typeface="ArialMT" charset="0"/>
              <a:buChar char="–"/>
            </a:pPr>
            <a:r>
              <a:rPr lang="en-US" altLang="nb-NO" sz="2400" dirty="0"/>
              <a:t>As developers gain knowledge of the system and as customer gains knowledge about their needs, some tasks will become unnecessary.</a:t>
            </a:r>
          </a:p>
          <a:p>
            <a:pPr marL="215895" indent="-215895">
              <a:spcBef>
                <a:spcPts val="600"/>
              </a:spcBef>
              <a:buFont typeface="ArialMT" charset="0"/>
              <a:buChar char="•"/>
            </a:pPr>
            <a:r>
              <a:rPr lang="en-US" altLang="nb-NO" sz="2400" u="sng" dirty="0"/>
              <a:t>Better</a:t>
            </a:r>
            <a:r>
              <a:rPr lang="en-US" altLang="nb-NO" sz="2400" dirty="0"/>
              <a:t> </a:t>
            </a:r>
            <a:r>
              <a:rPr lang="en-US" altLang="nb-NO" sz="2400" u="sng" dirty="0"/>
              <a:t>planning strategy: </a:t>
            </a:r>
            <a:r>
              <a:rPr lang="en-US" altLang="nb-NO" sz="2400" dirty="0"/>
              <a:t>– </a:t>
            </a:r>
            <a:r>
              <a:rPr lang="en-US" altLang="nb-NO" sz="2400" u="sng" dirty="0"/>
              <a:t>make detailed plans for the next few weeks, very rough plans for the next few months, and extremely crude plans beyond that.</a:t>
            </a:r>
          </a:p>
          <a:p>
            <a:pPr marL="215895" indent="-215895">
              <a:spcBef>
                <a:spcPts val="600"/>
              </a:spcBef>
              <a:buFont typeface="ArialMT" charset="0"/>
              <a:buChar char="•"/>
            </a:pPr>
            <a:r>
              <a:rPr lang="en-US" altLang="nb-NO" sz="2400" dirty="0"/>
              <a:t>Need to know what we will be working on the next few weeks;  roughly for the next few months;  a vague idea what system will do after a year.</a:t>
            </a:r>
          </a:p>
          <a:p>
            <a:pPr marL="215895" indent="-215895">
              <a:spcBef>
                <a:spcPts val="600"/>
              </a:spcBef>
              <a:buFont typeface="ArialMT" charset="0"/>
              <a:buChar char="•"/>
            </a:pPr>
            <a:r>
              <a:rPr lang="en-US" altLang="nb-NO" sz="2400" u="sng" dirty="0"/>
              <a:t>Only invest in a detailed plan for immediate tasks</a:t>
            </a:r>
            <a:r>
              <a:rPr lang="en-US" altLang="nb-NO" sz="2400" dirty="0"/>
              <a:t>;  once plan is made, difficult to change due to momentum and commitment.</a:t>
            </a:r>
          </a:p>
          <a:p>
            <a:pPr marL="627047" lvl="1" indent="-169858">
              <a:spcBef>
                <a:spcPts val="500"/>
              </a:spcBef>
              <a:buFont typeface="ArialMT" charset="0"/>
              <a:buChar char="–"/>
            </a:pPr>
            <a:r>
              <a:rPr lang="en-US" altLang="nb-NO" sz="2400" dirty="0"/>
              <a:t>The lower resolution parts of the plan can be changed with relative ease.</a:t>
            </a:r>
          </a:p>
        </p:txBody>
      </p:sp>
      <p:sp>
        <p:nvSpPr>
          <p:cNvPr id="2" name="Date Placeholder 1">
            <a:extLst>
              <a:ext uri="{FF2B5EF4-FFF2-40B4-BE49-F238E27FC236}">
                <a16:creationId xmlns:a16="http://schemas.microsoft.com/office/drawing/2014/main" id="{F54C9EFC-4FC8-43E5-DE8E-74581D8D472A}"/>
              </a:ext>
            </a:extLst>
          </p:cNvPr>
          <p:cNvSpPr>
            <a:spLocks noGrp="1"/>
          </p:cNvSpPr>
          <p:nvPr>
            <p:ph type="dt" sz="half" idx="10"/>
          </p:nvPr>
        </p:nvSpPr>
        <p:spPr/>
        <p:txBody>
          <a:bodyPr/>
          <a:lstStyle/>
          <a:p>
            <a:pPr>
              <a:defRPr/>
            </a:pPr>
            <a:fld id="{36CBF099-F6F3-438B-BC03-2FDA4D98870F}" type="datetime1">
              <a:rPr lang="nb-NO" smtClean="0"/>
              <a:t>15.11.2022</a:t>
            </a:fld>
            <a:endParaRPr lang="en-US"/>
          </a:p>
        </p:txBody>
      </p:sp>
    </p:spTree>
    <p:extLst>
      <p:ext uri="{BB962C8B-B14F-4D97-AF65-F5344CB8AC3E}">
        <p14:creationId xmlns:p14="http://schemas.microsoft.com/office/powerpoint/2010/main" val="42328110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b-NO" b="1" dirty="0" err="1">
                <a:solidFill>
                  <a:srgbClr val="0070C0"/>
                </a:solidFill>
              </a:rPr>
              <a:t>Introduction</a:t>
            </a:r>
            <a:r>
              <a:rPr lang="nb-NO" b="1" dirty="0">
                <a:solidFill>
                  <a:srgbClr val="0070C0"/>
                </a:solidFill>
              </a:rPr>
              <a:t> to SCRUM</a:t>
            </a:r>
          </a:p>
        </p:txBody>
      </p:sp>
      <p:pic>
        <p:nvPicPr>
          <p:cNvPr id="3" name="Picture 2"/>
          <p:cNvPicPr>
            <a:picLocks noChangeAspect="1"/>
          </p:cNvPicPr>
          <p:nvPr/>
        </p:nvPicPr>
        <p:blipFill>
          <a:blip r:embed="rId3"/>
          <a:stretch>
            <a:fillRect/>
          </a:stretch>
        </p:blipFill>
        <p:spPr>
          <a:xfrm>
            <a:off x="2880660" y="1977495"/>
            <a:ext cx="6430681" cy="4276404"/>
          </a:xfrm>
          <a:prstGeom prst="rect">
            <a:avLst/>
          </a:prstGeom>
        </p:spPr>
      </p:pic>
      <p:sp>
        <p:nvSpPr>
          <p:cNvPr id="4" name="Date Placeholder 3">
            <a:extLst>
              <a:ext uri="{FF2B5EF4-FFF2-40B4-BE49-F238E27FC236}">
                <a16:creationId xmlns:a16="http://schemas.microsoft.com/office/drawing/2014/main" id="{931D6CCE-7B57-BB64-B514-4A2C39F63B3A}"/>
              </a:ext>
            </a:extLst>
          </p:cNvPr>
          <p:cNvSpPr>
            <a:spLocks noGrp="1"/>
          </p:cNvSpPr>
          <p:nvPr>
            <p:ph type="dt" sz="half" idx="10"/>
          </p:nvPr>
        </p:nvSpPr>
        <p:spPr/>
        <p:txBody>
          <a:bodyPr/>
          <a:lstStyle/>
          <a:p>
            <a:pPr>
              <a:defRPr/>
            </a:pPr>
            <a:fld id="{DA4C6CA4-ED53-4006-A391-3D04FB1DF367}" type="datetime1">
              <a:rPr lang="nb-NO" smtClean="0"/>
              <a:t>15.11.2022</a:t>
            </a:fld>
            <a:endParaRPr lang="en-US"/>
          </a:p>
        </p:txBody>
      </p:sp>
    </p:spTree>
    <p:extLst>
      <p:ext uri="{BB962C8B-B14F-4D97-AF65-F5344CB8AC3E}">
        <p14:creationId xmlns:p14="http://schemas.microsoft.com/office/powerpoint/2010/main" val="2177286602"/>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p:txBody>
          <a:bodyPr/>
          <a:lstStyle/>
          <a:p>
            <a:pPr eaLnBrk="1" hangingPunct="1">
              <a:defRPr/>
            </a:pPr>
            <a:r>
              <a:rPr lang="en-US" b="1" dirty="0">
                <a:sym typeface="Gill Sans" charset="0"/>
              </a:rPr>
              <a:t>Scrum has been used by:</a:t>
            </a:r>
          </a:p>
        </p:txBody>
      </p:sp>
      <p:sp>
        <p:nvSpPr>
          <p:cNvPr id="16386" name="Rectangle 2"/>
          <p:cNvSpPr>
            <a:spLocks/>
          </p:cNvSpPr>
          <p:nvPr/>
        </p:nvSpPr>
        <p:spPr bwMode="auto">
          <a:xfrm>
            <a:off x="4384479" y="2201537"/>
            <a:ext cx="3553097"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buSzPct val="100000"/>
              <a:buFont typeface="Gill Sans" pitchFamily="1" charset="0"/>
              <a:buChar char="•"/>
            </a:pPr>
            <a:r>
              <a:rPr lang="en-US" altLang="nb-NO" sz="2000" dirty="0">
                <a:solidFill>
                  <a:schemeClr val="tx1"/>
                </a:solidFill>
              </a:rPr>
              <a:t>Microsoft</a:t>
            </a:r>
          </a:p>
          <a:p>
            <a:pPr algn="l" eaLnBrk="1" hangingPunct="1">
              <a:buSzPct val="100000"/>
              <a:buFont typeface="Gill Sans" pitchFamily="1" charset="0"/>
              <a:buChar char="•"/>
            </a:pPr>
            <a:r>
              <a:rPr lang="en-US" altLang="nb-NO" sz="2000" dirty="0">
                <a:solidFill>
                  <a:schemeClr val="tx1"/>
                </a:solidFill>
              </a:rPr>
              <a:t>Yahoo</a:t>
            </a:r>
          </a:p>
          <a:p>
            <a:pPr algn="l" eaLnBrk="1" hangingPunct="1">
              <a:buSzPct val="100000"/>
              <a:buFont typeface="Gill Sans" pitchFamily="1" charset="0"/>
              <a:buChar char="•"/>
            </a:pPr>
            <a:r>
              <a:rPr lang="en-US" altLang="nb-NO" sz="2000" dirty="0">
                <a:solidFill>
                  <a:schemeClr val="tx1"/>
                </a:solidFill>
              </a:rPr>
              <a:t>Google</a:t>
            </a:r>
          </a:p>
          <a:p>
            <a:pPr algn="l" eaLnBrk="1" hangingPunct="1">
              <a:buSzPct val="100000"/>
              <a:buFont typeface="Gill Sans" pitchFamily="1" charset="0"/>
              <a:buChar char="•"/>
            </a:pPr>
            <a:r>
              <a:rPr lang="en-US" altLang="nb-NO" sz="2000" dirty="0">
                <a:solidFill>
                  <a:schemeClr val="tx1"/>
                </a:solidFill>
              </a:rPr>
              <a:t>Electronic Arts</a:t>
            </a:r>
          </a:p>
          <a:p>
            <a:pPr algn="l" eaLnBrk="1" hangingPunct="1">
              <a:buSzPct val="100000"/>
              <a:buFont typeface="Gill Sans" pitchFamily="1" charset="0"/>
              <a:buChar char="•"/>
            </a:pPr>
            <a:r>
              <a:rPr lang="en-US" altLang="nb-NO" sz="2000" dirty="0">
                <a:solidFill>
                  <a:schemeClr val="tx1"/>
                </a:solidFill>
              </a:rPr>
              <a:t>High Moon Studios</a:t>
            </a:r>
          </a:p>
          <a:p>
            <a:pPr algn="l" eaLnBrk="1" hangingPunct="1">
              <a:buSzPct val="100000"/>
              <a:buFont typeface="Gill Sans" pitchFamily="1" charset="0"/>
              <a:buChar char="•"/>
            </a:pPr>
            <a:r>
              <a:rPr lang="en-US" altLang="nb-NO" sz="2000" dirty="0">
                <a:solidFill>
                  <a:schemeClr val="tx1"/>
                </a:solidFill>
              </a:rPr>
              <a:t>Lockheed Martin</a:t>
            </a:r>
          </a:p>
          <a:p>
            <a:pPr algn="l" eaLnBrk="1" hangingPunct="1">
              <a:buSzPct val="100000"/>
              <a:buFont typeface="Gill Sans" pitchFamily="1" charset="0"/>
              <a:buChar char="•"/>
            </a:pPr>
            <a:r>
              <a:rPr lang="en-US" altLang="nb-NO" sz="2000" dirty="0">
                <a:solidFill>
                  <a:schemeClr val="tx1"/>
                </a:solidFill>
              </a:rPr>
              <a:t>Philips</a:t>
            </a:r>
          </a:p>
          <a:p>
            <a:pPr algn="l" eaLnBrk="1" hangingPunct="1">
              <a:buSzPct val="100000"/>
              <a:buFont typeface="Gill Sans" pitchFamily="1" charset="0"/>
              <a:buChar char="•"/>
            </a:pPr>
            <a:r>
              <a:rPr lang="en-US" altLang="nb-NO" sz="2000" dirty="0">
                <a:solidFill>
                  <a:schemeClr val="tx1"/>
                </a:solidFill>
              </a:rPr>
              <a:t>Siemens</a:t>
            </a:r>
          </a:p>
          <a:p>
            <a:pPr algn="l" eaLnBrk="1" hangingPunct="1">
              <a:buSzPct val="100000"/>
              <a:buFont typeface="Gill Sans" pitchFamily="1" charset="0"/>
              <a:buChar char="•"/>
            </a:pPr>
            <a:r>
              <a:rPr lang="en-US" altLang="nb-NO" sz="2000" dirty="0">
                <a:solidFill>
                  <a:schemeClr val="tx1"/>
                </a:solidFill>
              </a:rPr>
              <a:t>Nokia</a:t>
            </a:r>
          </a:p>
          <a:p>
            <a:pPr algn="l" eaLnBrk="1" hangingPunct="1">
              <a:buSzPct val="100000"/>
              <a:buFont typeface="Gill Sans" pitchFamily="1" charset="0"/>
              <a:buChar char="•"/>
            </a:pPr>
            <a:r>
              <a:rPr lang="en-US" altLang="nb-NO" sz="2000" dirty="0">
                <a:solidFill>
                  <a:schemeClr val="tx1"/>
                </a:solidFill>
              </a:rPr>
              <a:t>Capital One</a:t>
            </a:r>
          </a:p>
          <a:p>
            <a:pPr algn="l" eaLnBrk="1" hangingPunct="1">
              <a:buSzPct val="100000"/>
              <a:buFont typeface="Gill Sans" pitchFamily="1" charset="0"/>
              <a:buChar char="•"/>
            </a:pPr>
            <a:r>
              <a:rPr lang="en-US" altLang="nb-NO" sz="2000" dirty="0">
                <a:solidFill>
                  <a:schemeClr val="tx1"/>
                </a:solidFill>
              </a:rPr>
              <a:t>BBC</a:t>
            </a:r>
          </a:p>
          <a:p>
            <a:pPr algn="l" eaLnBrk="1" hangingPunct="1">
              <a:buSzPct val="100000"/>
              <a:buFont typeface="Gill Sans" pitchFamily="1" charset="0"/>
              <a:buChar char="•"/>
            </a:pPr>
            <a:r>
              <a:rPr lang="en-US" altLang="nb-NO" sz="2000" dirty="0">
                <a:solidFill>
                  <a:schemeClr val="tx1"/>
                </a:solidFill>
              </a:rPr>
              <a:t>Intuit</a:t>
            </a:r>
          </a:p>
        </p:txBody>
      </p:sp>
      <p:sp>
        <p:nvSpPr>
          <p:cNvPr id="16387" name="Rectangle 3"/>
          <p:cNvSpPr>
            <a:spLocks/>
          </p:cNvSpPr>
          <p:nvPr/>
        </p:nvSpPr>
        <p:spPr bwMode="auto">
          <a:xfrm>
            <a:off x="7206173" y="2201537"/>
            <a:ext cx="312451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buSzPct val="100000"/>
              <a:buFont typeface="Gill Sans" pitchFamily="1" charset="0"/>
              <a:buChar char="•"/>
            </a:pPr>
            <a:r>
              <a:rPr lang="en-US" altLang="nb-NO" sz="2000" dirty="0">
                <a:solidFill>
                  <a:schemeClr val="tx1"/>
                </a:solidFill>
              </a:rPr>
              <a:t>Nielsen Media</a:t>
            </a:r>
          </a:p>
          <a:p>
            <a:pPr algn="l" eaLnBrk="1" hangingPunct="1">
              <a:buSzPct val="100000"/>
              <a:buFont typeface="Gill Sans" pitchFamily="1" charset="0"/>
              <a:buChar char="•"/>
            </a:pPr>
            <a:r>
              <a:rPr lang="en-US" altLang="nb-NO" sz="2000" dirty="0">
                <a:solidFill>
                  <a:schemeClr val="tx1"/>
                </a:solidFill>
              </a:rPr>
              <a:t>First American Real Estate</a:t>
            </a:r>
          </a:p>
          <a:p>
            <a:pPr algn="l" eaLnBrk="1" hangingPunct="1">
              <a:buSzPct val="100000"/>
              <a:buFont typeface="Gill Sans" pitchFamily="1" charset="0"/>
              <a:buChar char="•"/>
            </a:pPr>
            <a:r>
              <a:rPr lang="en-US" altLang="nb-NO" sz="2000" dirty="0">
                <a:solidFill>
                  <a:schemeClr val="tx1"/>
                </a:solidFill>
              </a:rPr>
              <a:t>BMC Software</a:t>
            </a:r>
          </a:p>
          <a:p>
            <a:pPr algn="l" eaLnBrk="1" hangingPunct="1">
              <a:buSzPct val="100000"/>
              <a:buFont typeface="Gill Sans" pitchFamily="1" charset="0"/>
              <a:buChar char="•"/>
            </a:pPr>
            <a:r>
              <a:rPr lang="en-US" altLang="nb-NO" sz="2000" dirty="0" err="1">
                <a:solidFill>
                  <a:schemeClr val="tx1"/>
                </a:solidFill>
              </a:rPr>
              <a:t>Ipswitch</a:t>
            </a:r>
            <a:endParaRPr lang="en-US" altLang="nb-NO" sz="2000" dirty="0">
              <a:solidFill>
                <a:schemeClr val="tx1"/>
              </a:solidFill>
            </a:endParaRPr>
          </a:p>
          <a:p>
            <a:pPr algn="l" eaLnBrk="1" hangingPunct="1">
              <a:buSzPct val="100000"/>
              <a:buFont typeface="Gill Sans" pitchFamily="1" charset="0"/>
              <a:buChar char="•"/>
            </a:pPr>
            <a:r>
              <a:rPr lang="en-US" altLang="nb-NO" sz="2000" dirty="0">
                <a:solidFill>
                  <a:schemeClr val="tx1"/>
                </a:solidFill>
              </a:rPr>
              <a:t>John Deere</a:t>
            </a:r>
          </a:p>
          <a:p>
            <a:pPr algn="l" eaLnBrk="1" hangingPunct="1">
              <a:buSzPct val="100000"/>
              <a:buFont typeface="Gill Sans" pitchFamily="1" charset="0"/>
              <a:buChar char="•"/>
            </a:pPr>
            <a:r>
              <a:rPr lang="en-US" altLang="nb-NO" sz="2000" dirty="0">
                <a:solidFill>
                  <a:schemeClr val="tx1"/>
                </a:solidFill>
              </a:rPr>
              <a:t>Lexis </a:t>
            </a:r>
            <a:r>
              <a:rPr lang="en-US" altLang="nb-NO" sz="2000" dirty="0" err="1">
                <a:solidFill>
                  <a:schemeClr val="tx1"/>
                </a:solidFill>
              </a:rPr>
              <a:t>Nexis</a:t>
            </a:r>
            <a:endParaRPr lang="en-US" altLang="nb-NO" sz="2000" dirty="0">
              <a:solidFill>
                <a:schemeClr val="tx1"/>
              </a:solidFill>
            </a:endParaRPr>
          </a:p>
          <a:p>
            <a:pPr algn="l" eaLnBrk="1" hangingPunct="1">
              <a:buSzPct val="100000"/>
              <a:buFont typeface="Gill Sans" pitchFamily="1" charset="0"/>
              <a:buChar char="•"/>
            </a:pPr>
            <a:r>
              <a:rPr lang="en-US" altLang="nb-NO" sz="2000" dirty="0">
                <a:solidFill>
                  <a:schemeClr val="tx1"/>
                </a:solidFill>
              </a:rPr>
              <a:t>Sabre</a:t>
            </a:r>
          </a:p>
          <a:p>
            <a:pPr algn="l" eaLnBrk="1" hangingPunct="1">
              <a:buSzPct val="100000"/>
              <a:buFont typeface="Gill Sans" pitchFamily="1" charset="0"/>
              <a:buChar char="•"/>
            </a:pPr>
            <a:r>
              <a:rPr lang="en-US" altLang="nb-NO" sz="2000" dirty="0">
                <a:solidFill>
                  <a:schemeClr val="tx1"/>
                </a:solidFill>
              </a:rPr>
              <a:t>Salesforce.com</a:t>
            </a:r>
          </a:p>
          <a:p>
            <a:pPr algn="l" eaLnBrk="1" hangingPunct="1">
              <a:buSzPct val="100000"/>
              <a:buFont typeface="Gill Sans" pitchFamily="1" charset="0"/>
              <a:buChar char="•"/>
            </a:pPr>
            <a:r>
              <a:rPr lang="en-US" altLang="nb-NO" sz="2000" dirty="0">
                <a:solidFill>
                  <a:schemeClr val="tx1"/>
                </a:solidFill>
              </a:rPr>
              <a:t>Time Warner</a:t>
            </a:r>
          </a:p>
          <a:p>
            <a:pPr algn="l" eaLnBrk="1" hangingPunct="1">
              <a:buSzPct val="100000"/>
              <a:buFont typeface="Gill Sans" pitchFamily="1" charset="0"/>
              <a:buChar char="•"/>
            </a:pPr>
            <a:r>
              <a:rPr lang="en-US" altLang="nb-NO" sz="2000" dirty="0">
                <a:solidFill>
                  <a:schemeClr val="tx1"/>
                </a:solidFill>
              </a:rPr>
              <a:t>Turner Broadcasting</a:t>
            </a:r>
          </a:p>
          <a:p>
            <a:pPr algn="l" eaLnBrk="1" hangingPunct="1">
              <a:buSzPct val="100000"/>
              <a:buFont typeface="Gill Sans" pitchFamily="1" charset="0"/>
              <a:buChar char="•"/>
            </a:pPr>
            <a:r>
              <a:rPr lang="en-US" altLang="nb-NO" sz="2000" dirty="0" err="1">
                <a:solidFill>
                  <a:schemeClr val="tx1"/>
                </a:solidFill>
              </a:rPr>
              <a:t>Oce</a:t>
            </a:r>
            <a:endParaRPr lang="en-US" altLang="nb-NO" sz="2000" dirty="0">
              <a:solidFill>
                <a:schemeClr val="tx1"/>
              </a:solidFill>
            </a:endParaRPr>
          </a:p>
          <a:p>
            <a:pPr algn="l" eaLnBrk="1" hangingPunct="1">
              <a:buSzPct val="100000"/>
              <a:buFont typeface="Gill Sans" pitchFamily="1" charset="0"/>
              <a:buChar char="•"/>
            </a:pPr>
            <a:r>
              <a:rPr lang="mr-IN" altLang="nb-NO" sz="2000" dirty="0">
                <a:solidFill>
                  <a:schemeClr val="tx1"/>
                </a:solidFill>
              </a:rPr>
              <a:t>…</a:t>
            </a:r>
            <a:endParaRPr lang="en-US" altLang="nb-NO" sz="2000" dirty="0">
              <a:solidFill>
                <a:schemeClr val="tx1"/>
              </a:solidFill>
            </a:endParaRPr>
          </a:p>
        </p:txBody>
      </p:sp>
      <p:pic>
        <p:nvPicPr>
          <p:cNvPr id="2" name="Picture 1"/>
          <p:cNvPicPr>
            <a:picLocks noChangeAspect="1"/>
          </p:cNvPicPr>
          <p:nvPr/>
        </p:nvPicPr>
        <p:blipFill rotWithShape="1">
          <a:blip r:embed="rId3"/>
          <a:srcRect t="31344" r="65562" b="16790"/>
          <a:stretch/>
        </p:blipFill>
        <p:spPr>
          <a:xfrm>
            <a:off x="4119115" y="1311443"/>
            <a:ext cx="7202785" cy="3050983"/>
          </a:xfrm>
          <a:prstGeom prst="rect">
            <a:avLst/>
          </a:prstGeom>
        </p:spPr>
      </p:pic>
      <p:pic>
        <p:nvPicPr>
          <p:cNvPr id="3" name="Picture 2"/>
          <p:cNvPicPr>
            <a:picLocks noChangeAspect="1"/>
          </p:cNvPicPr>
          <p:nvPr/>
        </p:nvPicPr>
        <p:blipFill rotWithShape="1">
          <a:blip r:embed="rId4"/>
          <a:srcRect l="13159" t="15013" r="63585" b="15116"/>
          <a:stretch/>
        </p:blipFill>
        <p:spPr>
          <a:xfrm>
            <a:off x="0" y="2006363"/>
            <a:ext cx="5741581" cy="4851637"/>
          </a:xfrm>
          <a:prstGeom prst="rect">
            <a:avLst/>
          </a:prstGeom>
        </p:spPr>
      </p:pic>
      <p:sp>
        <p:nvSpPr>
          <p:cNvPr id="4" name="Date Placeholder 3">
            <a:extLst>
              <a:ext uri="{FF2B5EF4-FFF2-40B4-BE49-F238E27FC236}">
                <a16:creationId xmlns:a16="http://schemas.microsoft.com/office/drawing/2014/main" id="{01B58C97-16BA-9D8C-34D9-14FA296A0FD1}"/>
              </a:ext>
            </a:extLst>
          </p:cNvPr>
          <p:cNvSpPr>
            <a:spLocks noGrp="1"/>
          </p:cNvSpPr>
          <p:nvPr>
            <p:ph type="dt" sz="half" idx="10"/>
          </p:nvPr>
        </p:nvSpPr>
        <p:spPr/>
        <p:txBody>
          <a:bodyPr/>
          <a:lstStyle/>
          <a:p>
            <a:pPr>
              <a:defRPr/>
            </a:pPr>
            <a:fld id="{736E9985-184C-40B8-BF0C-44B4B8C1A6D0}" type="datetime1">
              <a:rPr lang="nb-NO" smtClean="0"/>
              <a:t>15.11.2022</a:t>
            </a:fld>
            <a:endParaRPr lang="en-US"/>
          </a:p>
        </p:txBody>
      </p:sp>
    </p:spTree>
    <p:extLst>
      <p:ext uri="{BB962C8B-B14F-4D97-AF65-F5344CB8AC3E}">
        <p14:creationId xmlns:p14="http://schemas.microsoft.com/office/powerpoint/2010/main" val="4247106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a:lstStyle/>
          <a:p>
            <a:pPr eaLnBrk="1" hangingPunct="1">
              <a:defRPr/>
            </a:pPr>
            <a:r>
              <a:rPr lang="en-US" b="1" dirty="0">
                <a:sym typeface="Gill Sans" charset="0"/>
              </a:rPr>
              <a:t>Scrum has been used for:</a:t>
            </a:r>
          </a:p>
        </p:txBody>
      </p:sp>
      <p:sp>
        <p:nvSpPr>
          <p:cNvPr id="11267" name="Rectangle 2"/>
          <p:cNvSpPr>
            <a:spLocks noGrp="1" noChangeArrowheads="1"/>
          </p:cNvSpPr>
          <p:nvPr>
            <p:ph type="body" idx="1"/>
          </p:nvPr>
        </p:nvSpPr>
        <p:spPr>
          <a:xfrm>
            <a:off x="2506097" y="2290082"/>
            <a:ext cx="3968726" cy="3429000"/>
          </a:xfrm>
        </p:spPr>
        <p:txBody>
          <a:bodyPr>
            <a:noAutofit/>
          </a:bodyPr>
          <a:lstStyle/>
          <a:p>
            <a:pPr>
              <a:lnSpc>
                <a:spcPct val="80000"/>
              </a:lnSpc>
              <a:spcBef>
                <a:spcPts val="878"/>
              </a:spcBef>
              <a:buClr>
                <a:srgbClr val="5F7BAE"/>
              </a:buClr>
              <a:buSzPct val="150000"/>
              <a:buFont typeface="Lucida Grande" pitchFamily="1" charset="0"/>
              <a:buChar char="•"/>
            </a:pPr>
            <a:r>
              <a:rPr lang="en-US" sz="2000" dirty="0">
                <a:sym typeface="Gill Sans" charset="0"/>
              </a:rPr>
              <a:t>Commercial software</a:t>
            </a:r>
          </a:p>
          <a:p>
            <a:pPr>
              <a:lnSpc>
                <a:spcPct val="80000"/>
              </a:lnSpc>
              <a:spcBef>
                <a:spcPts val="878"/>
              </a:spcBef>
              <a:buClr>
                <a:srgbClr val="5F7BAE"/>
              </a:buClr>
              <a:buSzPct val="150000"/>
              <a:buFont typeface="Lucida Grande" pitchFamily="1" charset="0"/>
              <a:buChar char="•"/>
            </a:pPr>
            <a:r>
              <a:rPr lang="en-US" sz="2000" dirty="0">
                <a:sym typeface="Gill Sans" charset="0"/>
              </a:rPr>
              <a:t>In-house development</a:t>
            </a:r>
          </a:p>
          <a:p>
            <a:pPr>
              <a:lnSpc>
                <a:spcPct val="80000"/>
              </a:lnSpc>
              <a:spcBef>
                <a:spcPts val="878"/>
              </a:spcBef>
              <a:buClr>
                <a:srgbClr val="5F7BAE"/>
              </a:buClr>
              <a:buSzPct val="150000"/>
              <a:buFont typeface="Lucida Grande" pitchFamily="1" charset="0"/>
              <a:buChar char="•"/>
            </a:pPr>
            <a:r>
              <a:rPr lang="en-US" sz="2000" dirty="0">
                <a:sym typeface="Gill Sans" charset="0"/>
              </a:rPr>
              <a:t>Contract development</a:t>
            </a:r>
          </a:p>
          <a:p>
            <a:pPr>
              <a:lnSpc>
                <a:spcPct val="80000"/>
              </a:lnSpc>
              <a:spcBef>
                <a:spcPts val="878"/>
              </a:spcBef>
              <a:buClr>
                <a:srgbClr val="5F7BAE"/>
              </a:buClr>
              <a:buSzPct val="150000"/>
              <a:buFont typeface="Lucida Grande" pitchFamily="1" charset="0"/>
              <a:buChar char="•"/>
            </a:pPr>
            <a:r>
              <a:rPr lang="en-US" sz="2000" dirty="0">
                <a:sym typeface="Gill Sans" charset="0"/>
              </a:rPr>
              <a:t>Fixed-price projects</a:t>
            </a:r>
          </a:p>
          <a:p>
            <a:pPr>
              <a:lnSpc>
                <a:spcPct val="80000"/>
              </a:lnSpc>
              <a:spcBef>
                <a:spcPts val="878"/>
              </a:spcBef>
              <a:buClr>
                <a:srgbClr val="5F7BAE"/>
              </a:buClr>
              <a:buSzPct val="150000"/>
              <a:buFont typeface="Lucida Grande" pitchFamily="1" charset="0"/>
              <a:buChar char="•"/>
            </a:pPr>
            <a:r>
              <a:rPr lang="en-US" sz="2000" dirty="0">
                <a:sym typeface="Gill Sans" charset="0"/>
              </a:rPr>
              <a:t>Financial applications</a:t>
            </a:r>
          </a:p>
          <a:p>
            <a:pPr>
              <a:lnSpc>
                <a:spcPct val="80000"/>
              </a:lnSpc>
              <a:spcBef>
                <a:spcPts val="878"/>
              </a:spcBef>
              <a:buClr>
                <a:srgbClr val="5F7BAE"/>
              </a:buClr>
              <a:buSzPct val="150000"/>
              <a:buFont typeface="Lucida Grande" pitchFamily="1" charset="0"/>
              <a:buChar char="•"/>
            </a:pPr>
            <a:r>
              <a:rPr lang="en-US" sz="2000" dirty="0">
                <a:sym typeface="Gill Sans" charset="0"/>
              </a:rPr>
              <a:t>ISO 9001-certified applications</a:t>
            </a:r>
          </a:p>
          <a:p>
            <a:pPr>
              <a:lnSpc>
                <a:spcPct val="80000"/>
              </a:lnSpc>
              <a:spcBef>
                <a:spcPts val="878"/>
              </a:spcBef>
              <a:buClr>
                <a:srgbClr val="5F7BAE"/>
              </a:buClr>
              <a:buSzPct val="150000"/>
              <a:buFont typeface="Lucida Grande" pitchFamily="1" charset="0"/>
              <a:buChar char="•"/>
            </a:pPr>
            <a:r>
              <a:rPr lang="en-US" sz="2000" dirty="0">
                <a:sym typeface="Gill Sans" charset="0"/>
              </a:rPr>
              <a:t>Embedded systems</a:t>
            </a:r>
          </a:p>
          <a:p>
            <a:pPr>
              <a:lnSpc>
                <a:spcPct val="80000"/>
              </a:lnSpc>
              <a:spcBef>
                <a:spcPts val="878"/>
              </a:spcBef>
              <a:buClr>
                <a:srgbClr val="5F7BAE"/>
              </a:buClr>
              <a:buSzPct val="150000"/>
              <a:buFont typeface="Lucida Grande" pitchFamily="1" charset="0"/>
              <a:buChar char="•"/>
            </a:pPr>
            <a:r>
              <a:rPr lang="en-US" sz="2000" dirty="0">
                <a:sym typeface="Gill Sans" charset="0"/>
              </a:rPr>
              <a:t>24x7 systems with 99.999% uptime requirements</a:t>
            </a:r>
          </a:p>
        </p:txBody>
      </p:sp>
      <p:sp>
        <p:nvSpPr>
          <p:cNvPr id="18435" name="Rectangle 3"/>
          <p:cNvSpPr>
            <a:spLocks/>
          </p:cNvSpPr>
          <p:nvPr/>
        </p:nvSpPr>
        <p:spPr bwMode="auto">
          <a:xfrm>
            <a:off x="6805886" y="2286000"/>
            <a:ext cx="3586911"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lstStyle>
            <a:lvl1pPr marL="280988" indent="-280988"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Video game development</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FDA-approved, life-critical systems</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Satellite-control software</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Websites</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Handheld software</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Mobile phones</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Network switching applications</a:t>
            </a:r>
          </a:p>
          <a:p>
            <a:pPr eaLnBrk="1" hangingPunct="1">
              <a:lnSpc>
                <a:spcPct val="80000"/>
              </a:lnSpc>
              <a:spcBef>
                <a:spcPts val="878"/>
              </a:spcBef>
              <a:buClr>
                <a:srgbClr val="5F7BAE"/>
              </a:buClr>
              <a:buSzPct val="150000"/>
              <a:buFont typeface="Lucida Grande" pitchFamily="1" charset="0"/>
              <a:buChar char="•"/>
            </a:pPr>
            <a:r>
              <a:rPr lang="en-US" altLang="nb-NO" sz="2000" dirty="0">
                <a:solidFill>
                  <a:schemeClr val="tx1"/>
                </a:solidFill>
                <a:latin typeface="Calibri" charset="0"/>
                <a:ea typeface="Calibri" charset="0"/>
                <a:cs typeface="Calibri" charset="0"/>
              </a:rPr>
              <a:t>ISV applications</a:t>
            </a:r>
          </a:p>
          <a:p>
            <a:pPr eaLnBrk="1" hangingPunct="1">
              <a:lnSpc>
                <a:spcPct val="80000"/>
              </a:lnSpc>
              <a:spcBef>
                <a:spcPts val="878"/>
              </a:spcBef>
              <a:buClr>
                <a:srgbClr val="5F7BAE"/>
              </a:buClr>
              <a:buSzPct val="150000"/>
              <a:buFont typeface="Lucida Grande" pitchFamily="1" charset="0"/>
              <a:buChar char="•"/>
            </a:pPr>
            <a:endParaRPr lang="en-US" altLang="nb-NO" sz="2000" dirty="0">
              <a:solidFill>
                <a:schemeClr val="tx1"/>
              </a:solidFill>
              <a:latin typeface="Calibri" charset="0"/>
              <a:ea typeface="Calibri" charset="0"/>
              <a:cs typeface="Calibri" charset="0"/>
            </a:endParaRPr>
          </a:p>
        </p:txBody>
      </p:sp>
      <p:sp>
        <p:nvSpPr>
          <p:cNvPr id="2" name="Date Placeholder 1">
            <a:extLst>
              <a:ext uri="{FF2B5EF4-FFF2-40B4-BE49-F238E27FC236}">
                <a16:creationId xmlns:a16="http://schemas.microsoft.com/office/drawing/2014/main" id="{4E8B5C87-C064-C4B1-8405-3ACC6D51C7A3}"/>
              </a:ext>
            </a:extLst>
          </p:cNvPr>
          <p:cNvSpPr>
            <a:spLocks noGrp="1"/>
          </p:cNvSpPr>
          <p:nvPr>
            <p:ph type="dt" sz="half" idx="10"/>
          </p:nvPr>
        </p:nvSpPr>
        <p:spPr/>
        <p:txBody>
          <a:bodyPr/>
          <a:lstStyle/>
          <a:p>
            <a:pPr>
              <a:defRPr/>
            </a:pPr>
            <a:fld id="{435CC71C-3C21-485C-881E-6BFD4E207F27}" type="datetime1">
              <a:rPr lang="nb-NO" smtClean="0"/>
              <a:t>15.11.2022</a:t>
            </a:fld>
            <a:endParaRPr lang="en-US"/>
          </a:p>
        </p:txBody>
      </p:sp>
    </p:spTree>
    <p:extLst>
      <p:ext uri="{BB962C8B-B14F-4D97-AF65-F5344CB8AC3E}">
        <p14:creationId xmlns:p14="http://schemas.microsoft.com/office/powerpoint/2010/main" val="325613179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How </a:t>
            </a:r>
            <a:r>
              <a:rPr lang="nb-NO" dirty="0" err="1"/>
              <a:t>scrum</a:t>
            </a:r>
            <a:r>
              <a:rPr lang="nb-NO" dirty="0"/>
              <a:t> </a:t>
            </a:r>
            <a:r>
              <a:rPr lang="nb-NO" dirty="0" err="1"/>
              <a:t>works</a:t>
            </a:r>
            <a:endParaRPr lang="en-US" dirty="0"/>
          </a:p>
        </p:txBody>
      </p:sp>
      <p:sp>
        <p:nvSpPr>
          <p:cNvPr id="4" name="Date Placeholder 3"/>
          <p:cNvSpPr>
            <a:spLocks noGrp="1"/>
          </p:cNvSpPr>
          <p:nvPr>
            <p:ph type="dt" sz="half" idx="10"/>
          </p:nvPr>
        </p:nvSpPr>
        <p:spPr/>
        <p:txBody>
          <a:bodyPr/>
          <a:lstStyle/>
          <a:p>
            <a:fld id="{E7B3D35E-FCE0-433E-B7ED-161E42A6164F}" type="datetime1">
              <a:rPr lang="nb-NO" smtClean="0"/>
              <a:t>15.11.2022</a:t>
            </a:fld>
            <a:endParaRPr lang="en-US"/>
          </a:p>
        </p:txBody>
      </p:sp>
      <p:pic>
        <p:nvPicPr>
          <p:cNvPr id="7" name="Picture 6"/>
          <p:cNvPicPr>
            <a:picLocks noChangeAspect="1"/>
          </p:cNvPicPr>
          <p:nvPr/>
        </p:nvPicPr>
        <p:blipFill>
          <a:blip r:embed="rId2"/>
          <a:stretch>
            <a:fillRect/>
          </a:stretch>
        </p:blipFill>
        <p:spPr>
          <a:xfrm>
            <a:off x="1764040" y="1524001"/>
            <a:ext cx="8609320" cy="4833303"/>
          </a:xfrm>
          <a:prstGeom prst="rect">
            <a:avLst/>
          </a:prstGeom>
        </p:spPr>
      </p:pic>
      <p:sp>
        <p:nvSpPr>
          <p:cNvPr id="3" name="Rectangle 2"/>
          <p:cNvSpPr/>
          <p:nvPr/>
        </p:nvSpPr>
        <p:spPr>
          <a:xfrm>
            <a:off x="3099901" y="899785"/>
            <a:ext cx="5791199" cy="369332"/>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t>
            </a:r>
            <a:r>
              <a:rPr lang="en-US" dirty="0" err="1"/>
              <a:t>XJeaPyWOCaw</a:t>
            </a:r>
            <a:endParaRPr lang="en-US" dirty="0"/>
          </a:p>
        </p:txBody>
      </p:sp>
    </p:spTree>
    <p:extLst>
      <p:ext uri="{BB962C8B-B14F-4D97-AF65-F5344CB8AC3E}">
        <p14:creationId xmlns:p14="http://schemas.microsoft.com/office/powerpoint/2010/main" val="3142019539"/>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eaLnBrk="1" hangingPunct="1">
              <a:defRPr/>
            </a:pPr>
            <a:r>
              <a:rPr lang="en-US">
                <a:sym typeface="Gill Sans" charset="0"/>
              </a:rPr>
              <a:t>Scrum framework</a:t>
            </a:r>
          </a:p>
        </p:txBody>
      </p:sp>
      <p:grpSp>
        <p:nvGrpSpPr>
          <p:cNvPr id="36866" name="Group 2"/>
          <p:cNvGrpSpPr>
            <a:grpSpLocks/>
          </p:cNvGrpSpPr>
          <p:nvPr/>
        </p:nvGrpSpPr>
        <p:grpSpPr bwMode="auto">
          <a:xfrm>
            <a:off x="283575" y="2234565"/>
            <a:ext cx="3726180" cy="1840231"/>
            <a:chOff x="0" y="0"/>
            <a:chExt cx="2608" cy="1288"/>
          </a:xfrm>
        </p:grpSpPr>
        <p:sp>
          <p:nvSpPr>
            <p:cNvPr id="21507" name="AutoShape 3"/>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6886" name="Rectangle 4"/>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a:solidFill>
                    <a:srgbClr val="FFFFFF"/>
                  </a:solidFill>
                </a:rPr>
                <a:t>Product owner</a:t>
              </a:r>
            </a:p>
            <a:p>
              <a:pPr algn="l" eaLnBrk="1" hangingPunct="1">
                <a:buClr>
                  <a:srgbClr val="FFFFFF"/>
                </a:buClr>
                <a:buSzPct val="125000"/>
                <a:buFont typeface="Gill Sans" pitchFamily="1" charset="0"/>
                <a:buChar char="•"/>
              </a:pPr>
              <a:r>
                <a:rPr lang="en-US" altLang="nb-NO" sz="2520">
                  <a:solidFill>
                    <a:srgbClr val="FFFFFF"/>
                  </a:solidFill>
                </a:rPr>
                <a:t>ScrumMaster</a:t>
              </a:r>
            </a:p>
            <a:p>
              <a:pPr algn="l" eaLnBrk="1" hangingPunct="1">
                <a:buClr>
                  <a:srgbClr val="FFFFFF"/>
                </a:buClr>
                <a:buSzPct val="125000"/>
                <a:buFont typeface="Gill Sans" pitchFamily="1" charset="0"/>
                <a:buChar char="•"/>
              </a:pPr>
              <a:r>
                <a:rPr lang="en-US" altLang="nb-NO" sz="2520">
                  <a:solidFill>
                    <a:srgbClr val="FFFFFF"/>
                  </a:solidFill>
                </a:rPr>
                <a:t>Team</a:t>
              </a:r>
            </a:p>
          </p:txBody>
        </p:sp>
        <p:sp>
          <p:nvSpPr>
            <p:cNvPr id="36887" name="Rectangle 5"/>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8"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89"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90" name="Rectangle 8"/>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91" name="Rectangle 9"/>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92" name="Rectangle 10"/>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a:solidFill>
                    <a:srgbClr val="FFFFFF"/>
                  </a:solidFill>
                </a:rPr>
                <a:t>Roles</a:t>
              </a:r>
            </a:p>
          </p:txBody>
        </p:sp>
      </p:grpSp>
      <p:grpSp>
        <p:nvGrpSpPr>
          <p:cNvPr id="36867" name="Group 11"/>
          <p:cNvGrpSpPr>
            <a:grpSpLocks/>
          </p:cNvGrpSpPr>
          <p:nvPr/>
        </p:nvGrpSpPr>
        <p:grpSpPr bwMode="auto">
          <a:xfrm>
            <a:off x="4346940" y="2017394"/>
            <a:ext cx="3726180" cy="2274571"/>
            <a:chOff x="0" y="0"/>
            <a:chExt cx="2608" cy="1592"/>
          </a:xfrm>
        </p:grpSpPr>
        <p:sp>
          <p:nvSpPr>
            <p:cNvPr id="21516" name="AutoShape 12"/>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6878"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dirty="0">
                  <a:solidFill>
                    <a:srgbClr val="FFFFFF"/>
                  </a:solidFill>
                </a:rPr>
                <a:t>Sprint planning</a:t>
              </a:r>
            </a:p>
            <a:p>
              <a:pPr algn="l" eaLnBrk="1" hangingPunct="1">
                <a:buClr>
                  <a:srgbClr val="FFFFFF"/>
                </a:buClr>
                <a:buSzPct val="125000"/>
                <a:buFont typeface="Gill Sans" pitchFamily="1" charset="0"/>
                <a:buChar char="•"/>
              </a:pPr>
              <a:r>
                <a:rPr lang="en-US" altLang="nb-NO" sz="2520" dirty="0">
                  <a:solidFill>
                    <a:srgbClr val="FFFFFF"/>
                  </a:solidFill>
                </a:rPr>
                <a:t>Sprint review</a:t>
              </a:r>
            </a:p>
            <a:p>
              <a:pPr algn="l" eaLnBrk="1" hangingPunct="1">
                <a:buClr>
                  <a:srgbClr val="FFFFFF"/>
                </a:buClr>
                <a:buSzPct val="125000"/>
                <a:buFont typeface="Gill Sans" pitchFamily="1" charset="0"/>
                <a:buChar char="•"/>
              </a:pPr>
              <a:r>
                <a:rPr lang="en-US" altLang="nb-NO" sz="2520" dirty="0">
                  <a:solidFill>
                    <a:srgbClr val="FFFFFF"/>
                  </a:solidFill>
                </a:rPr>
                <a:t>Sprint retrospective</a:t>
              </a:r>
            </a:p>
            <a:p>
              <a:pPr algn="l" eaLnBrk="1" hangingPunct="1">
                <a:buClr>
                  <a:srgbClr val="FFFFFF"/>
                </a:buClr>
                <a:buSzPct val="125000"/>
                <a:buFont typeface="Gill Sans" pitchFamily="1" charset="0"/>
                <a:buChar char="•"/>
              </a:pPr>
              <a:r>
                <a:rPr lang="en-US" altLang="nb-NO" sz="2520" dirty="0">
                  <a:solidFill>
                    <a:srgbClr val="FFFFFF"/>
                  </a:solidFill>
                </a:rPr>
                <a:t>Daily scrum meeting</a:t>
              </a:r>
            </a:p>
          </p:txBody>
        </p:sp>
        <p:sp>
          <p:nvSpPr>
            <p:cNvPr id="36879"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0"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81"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82"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3"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4"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dirty="0">
                  <a:solidFill>
                    <a:srgbClr val="FFFFFF"/>
                  </a:solidFill>
                </a:rPr>
                <a:t>Ceremonies</a:t>
              </a:r>
            </a:p>
          </p:txBody>
        </p:sp>
      </p:grpSp>
      <p:grpSp>
        <p:nvGrpSpPr>
          <p:cNvPr id="36868" name="Group 20"/>
          <p:cNvGrpSpPr>
            <a:grpSpLocks/>
          </p:cNvGrpSpPr>
          <p:nvPr/>
        </p:nvGrpSpPr>
        <p:grpSpPr bwMode="auto">
          <a:xfrm>
            <a:off x="8421735" y="2280284"/>
            <a:ext cx="3726180" cy="1840231"/>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6870" name="Rectangle 22"/>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a:solidFill>
                    <a:srgbClr val="FFFFFF"/>
                  </a:solidFill>
                </a:rPr>
                <a:t>Product backlog</a:t>
              </a:r>
            </a:p>
            <a:p>
              <a:pPr algn="l" eaLnBrk="1" hangingPunct="1">
                <a:buClr>
                  <a:srgbClr val="FFFFFF"/>
                </a:buClr>
                <a:buSzPct val="125000"/>
                <a:buFont typeface="Gill Sans" pitchFamily="1" charset="0"/>
                <a:buChar char="•"/>
              </a:pPr>
              <a:r>
                <a:rPr lang="en-US" altLang="nb-NO" sz="2520">
                  <a:solidFill>
                    <a:srgbClr val="FFFFFF"/>
                  </a:solidFill>
                </a:rPr>
                <a:t>Sprint backlog</a:t>
              </a:r>
            </a:p>
            <a:p>
              <a:pPr algn="l" eaLnBrk="1" hangingPunct="1">
                <a:buClr>
                  <a:srgbClr val="FFFFFF"/>
                </a:buClr>
                <a:buSzPct val="125000"/>
                <a:buFont typeface="Gill Sans" pitchFamily="1" charset="0"/>
                <a:buChar char="•"/>
              </a:pPr>
              <a:r>
                <a:rPr lang="en-US" altLang="nb-NO" sz="2520">
                  <a:solidFill>
                    <a:srgbClr val="FFFFFF"/>
                  </a:solidFill>
                </a:rPr>
                <a:t>Burndown charts</a:t>
              </a:r>
            </a:p>
          </p:txBody>
        </p:sp>
        <p:sp>
          <p:nvSpPr>
            <p:cNvPr id="36871"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2"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73"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74"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5"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6"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a:solidFill>
                    <a:srgbClr val="FFFFFF"/>
                  </a:solidFill>
                </a:rPr>
                <a:t>Artifacts</a:t>
              </a:r>
            </a:p>
          </p:txBody>
        </p:sp>
      </p:grpSp>
      <p:sp>
        <p:nvSpPr>
          <p:cNvPr id="2" name="Date Placeholder 1">
            <a:extLst>
              <a:ext uri="{FF2B5EF4-FFF2-40B4-BE49-F238E27FC236}">
                <a16:creationId xmlns:a16="http://schemas.microsoft.com/office/drawing/2014/main" id="{24EC5A77-4773-1383-1BDD-AB2ECF042CEB}"/>
              </a:ext>
            </a:extLst>
          </p:cNvPr>
          <p:cNvSpPr>
            <a:spLocks noGrp="1"/>
          </p:cNvSpPr>
          <p:nvPr>
            <p:ph type="dt" sz="half" idx="10"/>
          </p:nvPr>
        </p:nvSpPr>
        <p:spPr/>
        <p:txBody>
          <a:bodyPr/>
          <a:lstStyle/>
          <a:p>
            <a:pPr>
              <a:defRPr/>
            </a:pPr>
            <a:fld id="{D6FF95DF-A172-4D63-8601-3DC238C06F98}" type="datetime1">
              <a:rPr lang="nb-NO" smtClean="0"/>
              <a:t>15.11.2022</a:t>
            </a:fld>
            <a:endParaRPr lang="en-US"/>
          </a:p>
        </p:txBody>
      </p:sp>
    </p:spTree>
    <p:extLst>
      <p:ext uri="{BB962C8B-B14F-4D97-AF65-F5344CB8AC3E}">
        <p14:creationId xmlns:p14="http://schemas.microsoft.com/office/powerpoint/2010/main" val="778852690"/>
      </p:ext>
    </p:extLst>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10" name="Text Placeholder 9"/>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fld id="{FFF1326C-9F96-480D-B4CF-27A18F6F5FE7}" type="datetime1">
              <a:rPr lang="nb-NO" smtClean="0"/>
              <a:t>15.11.2022</a:t>
            </a:fld>
            <a:endParaRPr lang="en-US"/>
          </a:p>
        </p:txBody>
      </p:sp>
    </p:spTree>
    <p:extLst>
      <p:ext uri="{BB962C8B-B14F-4D97-AF65-F5344CB8AC3E}">
        <p14:creationId xmlns:p14="http://schemas.microsoft.com/office/powerpoint/2010/main" val="2013893865"/>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p:txBody>
          <a:bodyPr/>
          <a:lstStyle/>
          <a:p>
            <a:pPr eaLnBrk="1" hangingPunct="1">
              <a:defRPr/>
            </a:pPr>
            <a:r>
              <a:rPr lang="en-US" b="1" dirty="0">
                <a:sym typeface="Gill Sans" charset="0"/>
              </a:rPr>
              <a:t>Scrum roles</a:t>
            </a:r>
          </a:p>
        </p:txBody>
      </p:sp>
      <p:grpSp>
        <p:nvGrpSpPr>
          <p:cNvPr id="38923" name="Group 19"/>
          <p:cNvGrpSpPr>
            <a:grpSpLocks/>
          </p:cNvGrpSpPr>
          <p:nvPr/>
        </p:nvGrpSpPr>
        <p:grpSpPr bwMode="auto">
          <a:xfrm>
            <a:off x="781051" y="2642705"/>
            <a:ext cx="3726180" cy="1840231"/>
            <a:chOff x="0" y="0"/>
            <a:chExt cx="2608" cy="1288"/>
          </a:xfrm>
        </p:grpSpPr>
        <p:sp>
          <p:nvSpPr>
            <p:cNvPr id="22548" name="AutoShape 20"/>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8925" name="Rectangle 21"/>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dirty="0">
                  <a:solidFill>
                    <a:srgbClr val="FFFFFF"/>
                  </a:solidFill>
                </a:rPr>
                <a:t>Product owner</a:t>
              </a:r>
            </a:p>
            <a:p>
              <a:pPr algn="l" eaLnBrk="1" hangingPunct="1">
                <a:buClr>
                  <a:srgbClr val="FFFFFF"/>
                </a:buClr>
                <a:buSzPct val="125000"/>
                <a:buFont typeface="Gill Sans" pitchFamily="1" charset="0"/>
                <a:buChar char="•"/>
              </a:pPr>
              <a:r>
                <a:rPr lang="en-US" altLang="nb-NO" sz="2520" dirty="0" err="1">
                  <a:solidFill>
                    <a:srgbClr val="FFFFFF"/>
                  </a:solidFill>
                </a:rPr>
                <a:t>ScrumMaster</a:t>
              </a:r>
              <a:endParaRPr lang="en-US" altLang="nb-NO" sz="2520" dirty="0">
                <a:solidFill>
                  <a:srgbClr val="FFFFFF"/>
                </a:solidFill>
              </a:endParaRPr>
            </a:p>
            <a:p>
              <a:pPr algn="l" eaLnBrk="1" hangingPunct="1">
                <a:buClr>
                  <a:srgbClr val="FFFFFF"/>
                </a:buClr>
                <a:buSzPct val="125000"/>
                <a:buFont typeface="Gill Sans" pitchFamily="1" charset="0"/>
                <a:buChar char="•"/>
              </a:pPr>
              <a:r>
                <a:rPr lang="en-US" altLang="nb-NO" sz="2520" dirty="0">
                  <a:solidFill>
                    <a:srgbClr val="FFFFFF"/>
                  </a:solidFill>
                </a:rPr>
                <a:t>Team</a:t>
              </a:r>
            </a:p>
          </p:txBody>
        </p:sp>
        <p:sp>
          <p:nvSpPr>
            <p:cNvPr id="38926" name="Rectangle 22"/>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8927" name="AutoShape 23"/>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8928" name="AutoShape 24"/>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8929" name="Rectangle 25"/>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8930" name="Rectangle 26"/>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8931" name="Rectangle 27"/>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a:solidFill>
                    <a:srgbClr val="FFFFFF"/>
                  </a:solidFill>
                </a:rPr>
                <a:t>Roles</a:t>
              </a:r>
            </a:p>
          </p:txBody>
        </p:sp>
      </p:grpSp>
      <p:sp>
        <p:nvSpPr>
          <p:cNvPr id="2" name="Date Placeholder 1">
            <a:extLst>
              <a:ext uri="{FF2B5EF4-FFF2-40B4-BE49-F238E27FC236}">
                <a16:creationId xmlns:a16="http://schemas.microsoft.com/office/drawing/2014/main" id="{7431901F-8C16-5812-D335-6478D532E8E8}"/>
              </a:ext>
            </a:extLst>
          </p:cNvPr>
          <p:cNvSpPr>
            <a:spLocks noGrp="1"/>
          </p:cNvSpPr>
          <p:nvPr>
            <p:ph type="dt" sz="half" idx="10"/>
          </p:nvPr>
        </p:nvSpPr>
        <p:spPr/>
        <p:txBody>
          <a:bodyPr/>
          <a:lstStyle/>
          <a:p>
            <a:pPr>
              <a:defRPr/>
            </a:pPr>
            <a:fld id="{8842AAED-F668-4224-A80E-770957FCDEF1}" type="datetime1">
              <a:rPr lang="nb-NO" smtClean="0"/>
              <a:t>15.11.2022</a:t>
            </a:fld>
            <a:endParaRPr lang="en-US"/>
          </a:p>
        </p:txBody>
      </p:sp>
    </p:spTree>
    <p:extLst>
      <p:ext uri="{BB962C8B-B14F-4D97-AF65-F5344CB8AC3E}">
        <p14:creationId xmlns:p14="http://schemas.microsoft.com/office/powerpoint/2010/main" val="425261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t>Agile methods</a:t>
            </a:r>
          </a:p>
          <a:p>
            <a:r>
              <a:rPr lang="en-US" dirty="0"/>
              <a:t>Scrum in nutshell</a:t>
            </a:r>
          </a:p>
          <a:p>
            <a:r>
              <a:rPr lang="en-US" dirty="0"/>
              <a:t>Other Agile approaches</a:t>
            </a:r>
          </a:p>
        </p:txBody>
      </p:sp>
      <p:sp>
        <p:nvSpPr>
          <p:cNvPr id="6" name="Date Placeholder 5"/>
          <p:cNvSpPr>
            <a:spLocks noGrp="1"/>
          </p:cNvSpPr>
          <p:nvPr>
            <p:ph type="dt" sz="half" idx="10"/>
          </p:nvPr>
        </p:nvSpPr>
        <p:spPr/>
        <p:txBody>
          <a:bodyPr/>
          <a:lstStyle/>
          <a:p>
            <a:fld id="{2BEEDBBE-0CBC-4A41-BABE-7AB5C0C68B12}" type="datetime1">
              <a:rPr lang="nb-NO" smtClean="0"/>
              <a:t>15.11.2022</a:t>
            </a:fld>
            <a:endParaRPr lang="en-US"/>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p:txBody>
          <a:bodyPr/>
          <a:lstStyle/>
          <a:p>
            <a:pPr>
              <a:defRPr/>
            </a:pPr>
            <a:r>
              <a:rPr lang="en-US" b="1" dirty="0">
                <a:sym typeface="Gill Sans" charset="0"/>
              </a:rPr>
              <a:t>Product owner</a:t>
            </a:r>
          </a:p>
        </p:txBody>
      </p:sp>
      <p:sp>
        <p:nvSpPr>
          <p:cNvPr id="22531" name="Rectangle 2"/>
          <p:cNvSpPr>
            <a:spLocks noGrp="1" noChangeArrowheads="1"/>
          </p:cNvSpPr>
          <p:nvPr>
            <p:ph type="body" idx="1"/>
          </p:nvPr>
        </p:nvSpPr>
        <p:spPr/>
        <p:txBody>
          <a:bodyPr/>
          <a:lstStyle/>
          <a:p>
            <a:r>
              <a:rPr lang="en-US" altLang="nb-NO"/>
              <a:t>Define the features of the product</a:t>
            </a:r>
          </a:p>
          <a:p>
            <a:r>
              <a:rPr lang="en-US" altLang="nb-NO"/>
              <a:t>Decide on release date and content</a:t>
            </a:r>
          </a:p>
          <a:p>
            <a:r>
              <a:rPr lang="en-US" altLang="nb-NO"/>
              <a:t>Be responsible for the profitability of the product (ROI)</a:t>
            </a:r>
          </a:p>
          <a:p>
            <a:r>
              <a:rPr lang="en-US" altLang="nb-NO"/>
              <a:t>Prioritize features according to market value </a:t>
            </a:r>
          </a:p>
          <a:p>
            <a:r>
              <a:rPr lang="en-US" altLang="nb-NO"/>
              <a:t>Adjust features and priority every iteration, as needed  </a:t>
            </a:r>
          </a:p>
          <a:p>
            <a:r>
              <a:rPr lang="en-US" altLang="nb-NO"/>
              <a:t>Accept or reject work results</a:t>
            </a:r>
          </a:p>
          <a:p>
            <a:endParaRPr lang="en-US" altLang="nb-NO"/>
          </a:p>
        </p:txBody>
      </p:sp>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5589" y="570882"/>
            <a:ext cx="2194560" cy="169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AEE33938-8793-47F9-6FF0-803F1967E59B}"/>
              </a:ext>
            </a:extLst>
          </p:cNvPr>
          <p:cNvSpPr>
            <a:spLocks noGrp="1"/>
          </p:cNvSpPr>
          <p:nvPr>
            <p:ph type="dt" sz="half" idx="10"/>
          </p:nvPr>
        </p:nvSpPr>
        <p:spPr/>
        <p:txBody>
          <a:bodyPr/>
          <a:lstStyle/>
          <a:p>
            <a:pPr>
              <a:defRPr/>
            </a:pPr>
            <a:fld id="{6B5D3C06-FDB4-4CBB-93DD-A3B9DB3AA528}" type="datetime1">
              <a:rPr lang="nb-NO" smtClean="0"/>
              <a:t>15.11.2022</a:t>
            </a:fld>
            <a:endParaRPr lang="en-US"/>
          </a:p>
        </p:txBody>
      </p:sp>
    </p:spTree>
    <p:extLst>
      <p:ext uri="{BB962C8B-B14F-4D97-AF65-F5344CB8AC3E}">
        <p14:creationId xmlns:p14="http://schemas.microsoft.com/office/powerpoint/2010/main" val="3408206259"/>
      </p:ext>
    </p:extLst>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p:txBody>
          <a:bodyPr/>
          <a:lstStyle/>
          <a:p>
            <a:pPr eaLnBrk="1" hangingPunct="1">
              <a:defRPr/>
            </a:pPr>
            <a:r>
              <a:rPr lang="en-US" b="1" dirty="0">
                <a:sym typeface="Gill Sans" charset="0"/>
              </a:rPr>
              <a:t>Scrum Master</a:t>
            </a:r>
          </a:p>
        </p:txBody>
      </p:sp>
      <p:sp>
        <p:nvSpPr>
          <p:cNvPr id="23555" name="Rectangle 2"/>
          <p:cNvSpPr>
            <a:spLocks noGrp="1" noChangeArrowheads="1"/>
          </p:cNvSpPr>
          <p:nvPr>
            <p:ph type="body" idx="1"/>
          </p:nvPr>
        </p:nvSpPr>
        <p:spPr/>
        <p:txBody>
          <a:bodyPr/>
          <a:lstStyle/>
          <a:p>
            <a:pPr marL="628635">
              <a:buFont typeface="Lucida Grande" charset="0"/>
              <a:buChar char="•"/>
              <a:defRPr/>
            </a:pPr>
            <a:r>
              <a:rPr lang="en-US" sz="2971" dirty="0">
                <a:sym typeface="Gill Sans" charset="0"/>
              </a:rPr>
              <a:t>Represents management to the project</a:t>
            </a:r>
          </a:p>
          <a:p>
            <a:pPr marL="628635">
              <a:spcBef>
                <a:spcPts val="991"/>
              </a:spcBef>
              <a:buFont typeface="Lucida Grande" charset="0"/>
              <a:buChar char="•"/>
              <a:defRPr/>
            </a:pPr>
            <a:r>
              <a:rPr lang="en-US" sz="2971" dirty="0">
                <a:sym typeface="Gill Sans" charset="0"/>
              </a:rPr>
              <a:t>Responsible for enacting Scrum values and practices</a:t>
            </a:r>
          </a:p>
          <a:p>
            <a:pPr marL="628635">
              <a:spcBef>
                <a:spcPts val="991"/>
              </a:spcBef>
              <a:buFont typeface="Lucida Grande" charset="0"/>
              <a:buChar char="•"/>
              <a:defRPr/>
            </a:pPr>
            <a:r>
              <a:rPr lang="en-US" sz="2971" dirty="0">
                <a:sym typeface="Gill Sans" charset="0"/>
              </a:rPr>
              <a:t>Removes impediments </a:t>
            </a:r>
          </a:p>
          <a:p>
            <a:pPr marL="628635">
              <a:spcBef>
                <a:spcPts val="991"/>
              </a:spcBef>
              <a:buFont typeface="Lucida Grande" charset="0"/>
              <a:buChar char="•"/>
              <a:defRPr/>
            </a:pPr>
            <a:r>
              <a:rPr lang="en-US" sz="2971" dirty="0">
                <a:sym typeface="Gill Sans" charset="0"/>
              </a:rPr>
              <a:t>Ensure that the team is fully functional and productive</a:t>
            </a:r>
          </a:p>
          <a:p>
            <a:pPr marL="628635">
              <a:spcBef>
                <a:spcPts val="991"/>
              </a:spcBef>
              <a:buFont typeface="Lucida Grande" charset="0"/>
              <a:buChar char="•"/>
              <a:defRPr/>
            </a:pPr>
            <a:r>
              <a:rPr lang="en-US" sz="2971" dirty="0">
                <a:sym typeface="Gill Sans" charset="0"/>
              </a:rPr>
              <a:t>Enable close cooperation across all roles and functions</a:t>
            </a:r>
          </a:p>
          <a:p>
            <a:pPr marL="628635">
              <a:spcBef>
                <a:spcPts val="991"/>
              </a:spcBef>
              <a:buFont typeface="Lucida Grande" charset="0"/>
              <a:buChar char="•"/>
              <a:defRPr/>
            </a:pPr>
            <a:r>
              <a:rPr lang="en-US" sz="2971" dirty="0">
                <a:sym typeface="Gill Sans" charset="0"/>
              </a:rPr>
              <a:t>Shield the team from external interferences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2908" y="570882"/>
            <a:ext cx="1645920" cy="138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D9AAE586-37FE-2930-347A-24CBBAA5C285}"/>
              </a:ext>
            </a:extLst>
          </p:cNvPr>
          <p:cNvSpPr>
            <a:spLocks noGrp="1"/>
          </p:cNvSpPr>
          <p:nvPr>
            <p:ph type="dt" sz="half" idx="10"/>
          </p:nvPr>
        </p:nvSpPr>
        <p:spPr/>
        <p:txBody>
          <a:bodyPr/>
          <a:lstStyle/>
          <a:p>
            <a:pPr>
              <a:defRPr/>
            </a:pPr>
            <a:fld id="{9B3BB6C1-5049-4AD6-8B69-CFE3A4AC5459}" type="datetime1">
              <a:rPr lang="nb-NO" smtClean="0"/>
              <a:t>15.11.2022</a:t>
            </a:fld>
            <a:endParaRPr lang="en-US"/>
          </a:p>
        </p:txBody>
      </p:sp>
    </p:spTree>
    <p:extLst>
      <p:ext uri="{BB962C8B-B14F-4D97-AF65-F5344CB8AC3E}">
        <p14:creationId xmlns:p14="http://schemas.microsoft.com/office/powerpoint/2010/main" val="1668300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p:txBody>
          <a:bodyPr/>
          <a:lstStyle/>
          <a:p>
            <a:pPr eaLnBrk="1" hangingPunct="1">
              <a:defRPr/>
            </a:pPr>
            <a:r>
              <a:rPr lang="en-US" b="1" dirty="0">
                <a:sym typeface="Gill Sans" charset="0"/>
              </a:rPr>
              <a:t>The team</a:t>
            </a:r>
          </a:p>
        </p:txBody>
      </p:sp>
      <p:sp>
        <p:nvSpPr>
          <p:cNvPr id="24579" name="Rectangle 2"/>
          <p:cNvSpPr>
            <a:spLocks noGrp="1" noChangeArrowheads="1"/>
          </p:cNvSpPr>
          <p:nvPr>
            <p:ph type="body" idx="1"/>
          </p:nvPr>
        </p:nvSpPr>
        <p:spPr>
          <a:xfrm>
            <a:off x="614641" y="2019197"/>
            <a:ext cx="8698231" cy="4572000"/>
          </a:xfrm>
        </p:spPr>
        <p:txBody>
          <a:bodyPr>
            <a:normAutofit/>
          </a:bodyPr>
          <a:lstStyle/>
          <a:p>
            <a:pPr marL="628635">
              <a:buFont typeface="Lucida Grande" charset="0"/>
              <a:buChar char="•"/>
              <a:defRPr/>
            </a:pPr>
            <a:r>
              <a:rPr lang="en-US" sz="2667" dirty="0">
                <a:sym typeface="Gill Sans" charset="0"/>
              </a:rPr>
              <a:t>Typically 5-9 people</a:t>
            </a:r>
          </a:p>
          <a:p>
            <a:pPr marL="628635">
              <a:spcBef>
                <a:spcPts val="1260"/>
              </a:spcBef>
              <a:buFont typeface="Lucida Grande" charset="0"/>
              <a:buChar char="•"/>
              <a:defRPr/>
            </a:pPr>
            <a:r>
              <a:rPr lang="en-US" sz="2667" dirty="0">
                <a:sym typeface="Gill Sans" charset="0"/>
              </a:rPr>
              <a:t>Cross-functional:</a:t>
            </a:r>
          </a:p>
          <a:p>
            <a:pPr marL="937237" lvl="1">
              <a:spcBef>
                <a:spcPts val="1260"/>
              </a:spcBef>
              <a:buFont typeface="Lucida Grande" charset="0"/>
              <a:buChar char="•"/>
              <a:defRPr/>
            </a:pPr>
            <a:r>
              <a:rPr lang="en-US" sz="2667" dirty="0">
                <a:sym typeface="Gill Sans" charset="0"/>
              </a:rPr>
              <a:t>Programmers, testers, user experience designers, etc.</a:t>
            </a:r>
          </a:p>
          <a:p>
            <a:pPr marL="628635">
              <a:spcBef>
                <a:spcPts val="1260"/>
              </a:spcBef>
              <a:buFont typeface="Lucida Grande" charset="0"/>
              <a:buChar char="•"/>
              <a:defRPr/>
            </a:pPr>
            <a:r>
              <a:rPr lang="en-US" sz="2667" dirty="0">
                <a:sym typeface="Gill Sans" charset="0"/>
              </a:rPr>
              <a:t>Members should be full-time</a:t>
            </a:r>
          </a:p>
          <a:p>
            <a:pPr marL="937237" lvl="2">
              <a:spcBef>
                <a:spcPts val="1260"/>
              </a:spcBef>
              <a:buClr>
                <a:srgbClr val="5F7BAE"/>
              </a:buClr>
              <a:buFont typeface="Lucida Grande" charset="0"/>
              <a:buChar char="•"/>
              <a:defRPr/>
            </a:pPr>
            <a:r>
              <a:rPr lang="en-US" sz="2667" dirty="0">
                <a:sym typeface="Gill Sans" charset="0"/>
              </a:rPr>
              <a:t>May be exceptions (e.g., database administrator)</a:t>
            </a:r>
          </a:p>
          <a:p>
            <a:pPr marL="628635">
              <a:spcBef>
                <a:spcPts val="1260"/>
              </a:spcBef>
              <a:buFont typeface="Lucida Grande" charset="0"/>
              <a:buChar char="•"/>
              <a:defRPr/>
            </a:pPr>
            <a:r>
              <a:rPr lang="en-US" sz="2533" dirty="0">
                <a:sym typeface="Gill Sans" charset="0"/>
              </a:rPr>
              <a:t>Teams are self-organizing</a:t>
            </a:r>
          </a:p>
          <a:p>
            <a:pPr marL="937237" lvl="1">
              <a:spcBef>
                <a:spcPts val="1260"/>
              </a:spcBef>
              <a:buFont typeface="Lucida Grande" charset="0"/>
              <a:buChar char="•"/>
              <a:defRPr/>
            </a:pPr>
            <a:r>
              <a:rPr lang="en-US" sz="2533" dirty="0">
                <a:sym typeface="Gill Sans" charset="0"/>
              </a:rPr>
              <a:t>Ideally, no titles but rarely a possibility</a:t>
            </a:r>
          </a:p>
          <a:p>
            <a:pPr marL="628635">
              <a:spcBef>
                <a:spcPts val="1260"/>
              </a:spcBef>
              <a:buFont typeface="Lucida Grande" charset="0"/>
              <a:buChar char="•"/>
              <a:defRPr/>
            </a:pPr>
            <a:r>
              <a:rPr lang="en-US" sz="2533" dirty="0">
                <a:sym typeface="Gill Sans" charset="0"/>
              </a:rPr>
              <a:t>Membership should change only between sprints</a:t>
            </a:r>
          </a:p>
          <a:p>
            <a:pPr marL="937237" lvl="2">
              <a:spcBef>
                <a:spcPts val="1260"/>
              </a:spcBef>
              <a:buClr>
                <a:srgbClr val="5F7BAE"/>
              </a:buClr>
              <a:buFont typeface="Lucida Grande" charset="0"/>
              <a:buChar char="•"/>
              <a:defRPr/>
            </a:pPr>
            <a:endParaRPr lang="en-US" sz="2667" dirty="0">
              <a:sym typeface="Gill Sans" charset="0"/>
            </a:endParaRPr>
          </a:p>
        </p:txBody>
      </p:sp>
      <p:grpSp>
        <p:nvGrpSpPr>
          <p:cNvPr id="45059" name="Group 3"/>
          <p:cNvGrpSpPr>
            <a:grpSpLocks/>
          </p:cNvGrpSpPr>
          <p:nvPr/>
        </p:nvGrpSpPr>
        <p:grpSpPr bwMode="auto">
          <a:xfrm>
            <a:off x="9442889" y="409230"/>
            <a:ext cx="2434591" cy="1924527"/>
            <a:chOff x="0" y="0"/>
            <a:chExt cx="1704" cy="1346"/>
          </a:xfrm>
        </p:grpSpPr>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5061" name="Group 5"/>
            <p:cNvGrpSpPr>
              <a:grpSpLocks/>
            </p:cNvGrpSpPr>
            <p:nvPr/>
          </p:nvGrpSpPr>
          <p:grpSpPr bwMode="auto">
            <a:xfrm>
              <a:off x="0" y="0"/>
              <a:ext cx="1704" cy="1346"/>
              <a:chOff x="0" y="0"/>
              <a:chExt cx="1704" cy="1346"/>
            </a:xfrm>
          </p:grpSpPr>
          <p:grpSp>
            <p:nvGrpSpPr>
              <p:cNvPr id="45062" name="Group 6"/>
              <p:cNvGrpSpPr>
                <a:grpSpLocks/>
              </p:cNvGrpSpPr>
              <p:nvPr/>
            </p:nvGrpSpPr>
            <p:grpSpPr bwMode="auto">
              <a:xfrm>
                <a:off x="0" y="0"/>
                <a:ext cx="1704" cy="440"/>
                <a:chOff x="0" y="0"/>
                <a:chExt cx="1704" cy="440"/>
              </a:xfrm>
            </p:grpSpPr>
            <p:pic>
              <p:nvPicPr>
                <p:cNvPr id="4506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7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5063"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5064" name="Group 11"/>
              <p:cNvGrpSpPr>
                <a:grpSpLocks/>
              </p:cNvGrpSpPr>
              <p:nvPr/>
            </p:nvGrpSpPr>
            <p:grpSpPr bwMode="auto">
              <a:xfrm>
                <a:off x="0" y="906"/>
                <a:ext cx="1704" cy="440"/>
                <a:chOff x="0" y="0"/>
                <a:chExt cx="1704" cy="440"/>
              </a:xfrm>
            </p:grpSpPr>
            <p:pic>
              <p:nvPicPr>
                <p:cNvPr id="45065"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6"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2" name="Date Placeholder 1">
            <a:extLst>
              <a:ext uri="{FF2B5EF4-FFF2-40B4-BE49-F238E27FC236}">
                <a16:creationId xmlns:a16="http://schemas.microsoft.com/office/drawing/2014/main" id="{90A7B501-29F5-D698-9901-0E9BCE704C0C}"/>
              </a:ext>
            </a:extLst>
          </p:cNvPr>
          <p:cNvSpPr>
            <a:spLocks noGrp="1"/>
          </p:cNvSpPr>
          <p:nvPr>
            <p:ph type="dt" sz="half" idx="10"/>
          </p:nvPr>
        </p:nvSpPr>
        <p:spPr/>
        <p:txBody>
          <a:bodyPr/>
          <a:lstStyle/>
          <a:p>
            <a:pPr>
              <a:defRPr/>
            </a:pPr>
            <a:fld id="{CAFA1CD0-2A62-4D2D-9E88-3D0A4ED20705}" type="datetime1">
              <a:rPr lang="nb-NO" smtClean="0"/>
              <a:t>15.11.2022</a:t>
            </a:fld>
            <a:endParaRPr lang="en-US"/>
          </a:p>
        </p:txBody>
      </p:sp>
    </p:spTree>
    <p:extLst>
      <p:ext uri="{BB962C8B-B14F-4D97-AF65-F5344CB8AC3E}">
        <p14:creationId xmlns:p14="http://schemas.microsoft.com/office/powerpoint/2010/main" val="304463624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eaLnBrk="1" hangingPunct="1">
              <a:defRPr/>
            </a:pPr>
            <a:r>
              <a:rPr lang="en-US" b="1" dirty="0">
                <a:sym typeface="Gill Sans" charset="0"/>
              </a:rPr>
              <a:t>Scrum CEREMONIES</a:t>
            </a:r>
          </a:p>
        </p:txBody>
      </p:sp>
      <p:grpSp>
        <p:nvGrpSpPr>
          <p:cNvPr id="36867" name="Group 11"/>
          <p:cNvGrpSpPr>
            <a:grpSpLocks/>
          </p:cNvGrpSpPr>
          <p:nvPr/>
        </p:nvGrpSpPr>
        <p:grpSpPr bwMode="auto">
          <a:xfrm>
            <a:off x="4346940" y="2017394"/>
            <a:ext cx="3726180" cy="2274571"/>
            <a:chOff x="0" y="0"/>
            <a:chExt cx="2608" cy="1592"/>
          </a:xfrm>
        </p:grpSpPr>
        <p:sp>
          <p:nvSpPr>
            <p:cNvPr id="21516" name="AutoShape 12"/>
            <p:cNvSpPr>
              <a:spLocks/>
            </p:cNvSpPr>
            <p:nvPr/>
          </p:nvSpPr>
          <p:spPr bwMode="auto">
            <a:xfrm>
              <a:off x="8" y="0"/>
              <a:ext cx="2600" cy="1592"/>
            </a:xfrm>
            <a:prstGeom prst="roundRect">
              <a:avLst>
                <a:gd name="adj" fmla="val 12060"/>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6878"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dirty="0">
                  <a:solidFill>
                    <a:srgbClr val="FFFFFF"/>
                  </a:solidFill>
                </a:rPr>
                <a:t>Sprint planning</a:t>
              </a:r>
            </a:p>
            <a:p>
              <a:pPr algn="l" eaLnBrk="1" hangingPunct="1">
                <a:buClr>
                  <a:srgbClr val="FFFFFF"/>
                </a:buClr>
                <a:buSzPct val="125000"/>
                <a:buFont typeface="Gill Sans" pitchFamily="1" charset="0"/>
                <a:buChar char="•"/>
              </a:pPr>
              <a:r>
                <a:rPr lang="en-US" altLang="nb-NO" sz="2520" dirty="0">
                  <a:solidFill>
                    <a:srgbClr val="FFFFFF"/>
                  </a:solidFill>
                </a:rPr>
                <a:t>Sprint review</a:t>
              </a:r>
            </a:p>
            <a:p>
              <a:pPr algn="l" eaLnBrk="1" hangingPunct="1">
                <a:buClr>
                  <a:srgbClr val="FFFFFF"/>
                </a:buClr>
                <a:buSzPct val="125000"/>
                <a:buFont typeface="Gill Sans" pitchFamily="1" charset="0"/>
                <a:buChar char="•"/>
              </a:pPr>
              <a:r>
                <a:rPr lang="en-US" altLang="nb-NO" sz="2520" dirty="0">
                  <a:solidFill>
                    <a:srgbClr val="FFFFFF"/>
                  </a:solidFill>
                </a:rPr>
                <a:t>Sprint retrospective</a:t>
              </a:r>
            </a:p>
            <a:p>
              <a:pPr algn="l" eaLnBrk="1" hangingPunct="1">
                <a:buClr>
                  <a:srgbClr val="FFFFFF"/>
                </a:buClr>
                <a:buSzPct val="125000"/>
                <a:buFont typeface="Gill Sans" pitchFamily="1" charset="0"/>
                <a:buChar char="•"/>
              </a:pPr>
              <a:r>
                <a:rPr lang="en-US" altLang="nb-NO" sz="2520" dirty="0">
                  <a:solidFill>
                    <a:srgbClr val="FFFFFF"/>
                  </a:solidFill>
                </a:rPr>
                <a:t>Daily scrum meeting</a:t>
              </a:r>
            </a:p>
          </p:txBody>
        </p:sp>
        <p:sp>
          <p:nvSpPr>
            <p:cNvPr id="36879"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0"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81"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82"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3"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84"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dirty="0">
                  <a:solidFill>
                    <a:srgbClr val="FFFFFF"/>
                  </a:solidFill>
                </a:rPr>
                <a:t>Ceremonies</a:t>
              </a:r>
            </a:p>
          </p:txBody>
        </p:sp>
      </p:grpSp>
      <p:sp>
        <p:nvSpPr>
          <p:cNvPr id="2" name="Date Placeholder 1">
            <a:extLst>
              <a:ext uri="{FF2B5EF4-FFF2-40B4-BE49-F238E27FC236}">
                <a16:creationId xmlns:a16="http://schemas.microsoft.com/office/drawing/2014/main" id="{C785718A-915F-7C33-317A-63F6A4322B79}"/>
              </a:ext>
            </a:extLst>
          </p:cNvPr>
          <p:cNvSpPr>
            <a:spLocks noGrp="1"/>
          </p:cNvSpPr>
          <p:nvPr>
            <p:ph type="dt" sz="half" idx="10"/>
          </p:nvPr>
        </p:nvSpPr>
        <p:spPr/>
        <p:txBody>
          <a:bodyPr/>
          <a:lstStyle/>
          <a:p>
            <a:pPr>
              <a:defRPr/>
            </a:pPr>
            <a:fld id="{B801ABB3-3C5A-4FF6-8EAC-EA639652E2E0}" type="datetime1">
              <a:rPr lang="nb-NO" smtClean="0"/>
              <a:t>15.11.2022</a:t>
            </a:fld>
            <a:endParaRPr lang="en-US"/>
          </a:p>
        </p:txBody>
      </p:sp>
    </p:spTree>
    <p:extLst>
      <p:ext uri="{BB962C8B-B14F-4D97-AF65-F5344CB8AC3E}">
        <p14:creationId xmlns:p14="http://schemas.microsoft.com/office/powerpoint/2010/main" val="4168707273"/>
      </p:ext>
    </p:extLst>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pPr eaLnBrk="1" hangingPunct="1">
              <a:defRPr/>
            </a:pPr>
            <a:r>
              <a:rPr lang="en-US" b="1" dirty="0">
                <a:sym typeface="Gill Sans" charset="0"/>
              </a:rPr>
              <a:t>Sprint planning</a:t>
            </a:r>
          </a:p>
        </p:txBody>
      </p:sp>
      <p:sp>
        <p:nvSpPr>
          <p:cNvPr id="28675" name="Rectangle 2"/>
          <p:cNvSpPr>
            <a:spLocks noGrp="1" noChangeArrowheads="1"/>
          </p:cNvSpPr>
          <p:nvPr>
            <p:ph type="body" idx="1"/>
          </p:nvPr>
        </p:nvSpPr>
        <p:spPr>
          <a:xfrm>
            <a:off x="432827" y="1888786"/>
            <a:ext cx="10571967" cy="2856093"/>
          </a:xfrm>
        </p:spPr>
        <p:txBody>
          <a:bodyPr>
            <a:normAutofit/>
          </a:bodyPr>
          <a:lstStyle/>
          <a:p>
            <a:pPr marL="628635">
              <a:lnSpc>
                <a:spcPct val="80000"/>
              </a:lnSpc>
              <a:buFont typeface="Lucida Grande" charset="0"/>
              <a:buChar char="•"/>
              <a:defRPr/>
            </a:pPr>
            <a:r>
              <a:rPr lang="en-US" sz="2400" dirty="0">
                <a:sym typeface="Gill Sans" charset="0"/>
              </a:rPr>
              <a:t>Decide how to achieve sprint goal (design)</a:t>
            </a:r>
          </a:p>
          <a:p>
            <a:pPr marL="628635">
              <a:lnSpc>
                <a:spcPct val="80000"/>
              </a:lnSpc>
              <a:buFont typeface="Lucida Grande" charset="0"/>
              <a:buChar char="•"/>
              <a:defRPr/>
            </a:pPr>
            <a:r>
              <a:rPr lang="en-US" sz="2400" dirty="0">
                <a:sym typeface="Gill Sans" charset="0"/>
              </a:rPr>
              <a:t>Team selects items from the product backlog they can commit to completing</a:t>
            </a:r>
          </a:p>
          <a:p>
            <a:pPr marL="628635">
              <a:lnSpc>
                <a:spcPct val="80000"/>
              </a:lnSpc>
              <a:buFont typeface="Lucida Grande" charset="0"/>
              <a:buChar char="•"/>
              <a:defRPr/>
            </a:pPr>
            <a:r>
              <a:rPr lang="en-US" sz="2400" dirty="0">
                <a:sym typeface="Gill Sans" charset="0"/>
              </a:rPr>
              <a:t>Create sprint backlog (tasks) from product backlog items (user stories / features)</a:t>
            </a:r>
          </a:p>
          <a:p>
            <a:pPr marL="628635">
              <a:lnSpc>
                <a:spcPct val="80000"/>
              </a:lnSpc>
              <a:buFont typeface="Lucida Grande" charset="0"/>
              <a:buChar char="•"/>
              <a:defRPr/>
            </a:pPr>
            <a:r>
              <a:rPr lang="en-US" sz="2400" dirty="0">
                <a:sym typeface="Gill Sans" charset="0"/>
              </a:rPr>
              <a:t>Estimate sprint backlog in hours. Tasks is estimated (1-16 hours)</a:t>
            </a:r>
          </a:p>
          <a:p>
            <a:pPr marL="568946">
              <a:lnSpc>
                <a:spcPct val="80000"/>
              </a:lnSpc>
              <a:spcBef>
                <a:spcPts val="1260"/>
              </a:spcBef>
              <a:buFont typeface="Lucida Grande" charset="0"/>
              <a:buChar char="•"/>
              <a:defRPr/>
            </a:pPr>
            <a:r>
              <a:rPr lang="en-US" sz="2400" dirty="0">
                <a:sym typeface="Gill Sans" charset="0"/>
              </a:rPr>
              <a:t>Collaboratively, not done alone by the </a:t>
            </a:r>
            <a:r>
              <a:rPr lang="en-US" sz="2400" dirty="0" err="1">
                <a:sym typeface="Gill Sans" charset="0"/>
              </a:rPr>
              <a:t>ScrumMaster</a:t>
            </a:r>
            <a:endParaRPr lang="en-US" sz="2400" dirty="0">
              <a:sym typeface="Gill Sans" charset="0"/>
            </a:endParaRPr>
          </a:p>
        </p:txBody>
      </p:sp>
      <p:sp>
        <p:nvSpPr>
          <p:cNvPr id="53251" name="Line 3"/>
          <p:cNvSpPr>
            <a:spLocks noChangeShapeType="1"/>
          </p:cNvSpPr>
          <p:nvPr/>
        </p:nvSpPr>
        <p:spPr bwMode="auto">
          <a:xfrm flipH="1">
            <a:off x="5718811" y="5337811"/>
            <a:ext cx="575787" cy="0"/>
          </a:xfrm>
          <a:prstGeom prst="line">
            <a:avLst/>
          </a:prstGeom>
          <a:noFill/>
          <a:ln w="50800">
            <a:solidFill>
              <a:srgbClr val="577AB1">
                <a:alpha val="50195"/>
              </a:srgbClr>
            </a:solidFill>
            <a:round/>
            <a:headEnd type="stealth" w="med" len="med"/>
            <a:tailEnd/>
          </a:ln>
          <a:extLst>
            <a:ext uri="{909E8E84-426E-40DD-AFC4-6F175D3DCCD1}">
              <a14:hiddenFill xmlns:a14="http://schemas.microsoft.com/office/drawing/2010/main">
                <a:noFill/>
              </a14:hiddenFill>
            </a:ext>
          </a:extLst>
        </p:spPr>
        <p:txBody>
          <a:bodyPr/>
          <a:lstStyle/>
          <a:p>
            <a:endParaRPr lang="nb-NO" sz="1215"/>
          </a:p>
        </p:txBody>
      </p:sp>
      <p:sp>
        <p:nvSpPr>
          <p:cNvPr id="2" name="Rectangle 4"/>
          <p:cNvSpPr>
            <a:spLocks/>
          </p:cNvSpPr>
          <p:nvPr/>
        </p:nvSpPr>
        <p:spPr bwMode="auto">
          <a:xfrm>
            <a:off x="2216944" y="4151947"/>
            <a:ext cx="3509011" cy="2343151"/>
          </a:xfrm>
          <a:prstGeom prst="rect">
            <a:avLst/>
          </a:prstGeom>
          <a:blipFill dpi="0" rotWithShape="0">
            <a:blip r:embed="rId3"/>
            <a:srcRect/>
            <a:tile tx="0" ty="0" sx="100000" sy="100000" flip="none" algn="tl"/>
          </a:blipFill>
          <a:ln>
            <a:noFill/>
          </a:ln>
          <a:effectLst>
            <a:outerShdw blurRad="127000" dist="101599" dir="3119987" algn="ctr" rotWithShape="0">
              <a:schemeClr val="bg2">
                <a:alpha val="74997"/>
              </a:schemeClr>
            </a:outerShdw>
          </a:effectLst>
          <a:extLst>
            <a:ext uri="{91240B29-F687-4F45-9708-019B960494DF}">
              <a14:hiddenLine xmlns:a14="http://schemas.microsoft.com/office/drawing/2010/main" w="9525">
                <a:solidFill>
                  <a:srgbClr val="333333"/>
                </a:solidFill>
                <a:miter lim="800000"/>
                <a:headEnd/>
                <a:tailEnd/>
              </a14:hiddenLine>
            </a:ext>
          </a:extLst>
        </p:spPr>
        <p:txBody>
          <a:bodyPr lIns="137160" tIns="137160" rIns="137160" bIns="137160"/>
          <a:lstStyle/>
          <a:p>
            <a:pPr>
              <a:lnSpc>
                <a:spcPct val="90000"/>
              </a:lnSpc>
              <a:tabLst>
                <a:tab pos="411470" algn="l"/>
              </a:tabLst>
              <a:defRPr/>
            </a:pPr>
            <a:r>
              <a:rPr lang="en-US" sz="1215">
                <a:latin typeface="Comic Sans MS" pitchFamily="80" charset="0"/>
                <a:ea typeface="Comic Sans MS" pitchFamily="80" charset="0"/>
                <a:cs typeface="Comic Sans MS" pitchFamily="80" charset="0"/>
                <a:sym typeface="Comic Sans MS" pitchFamily="80" charset="0"/>
              </a:rPr>
              <a:t>As a vacation planner, I want to see photos of the hotels.</a:t>
            </a:r>
          </a:p>
          <a:p>
            <a:pPr>
              <a:lnSpc>
                <a:spcPct val="90000"/>
              </a:lnSpc>
              <a:tabLst>
                <a:tab pos="411470" algn="l"/>
              </a:tabLst>
              <a:defRPr/>
            </a:pPr>
            <a:endParaRPr lang="en-US" sz="1215">
              <a:latin typeface="Comic Sans MS" pitchFamily="80" charset="0"/>
              <a:ea typeface="Comic Sans MS" pitchFamily="80" charset="0"/>
              <a:cs typeface="Comic Sans MS" pitchFamily="80" charset="0"/>
              <a:sym typeface="Comic Sans MS" pitchFamily="80" charset="0"/>
            </a:endParaRPr>
          </a:p>
        </p:txBody>
      </p:sp>
      <p:grpSp>
        <p:nvGrpSpPr>
          <p:cNvPr id="53253" name="Group 5"/>
          <p:cNvGrpSpPr>
            <a:grpSpLocks/>
          </p:cNvGrpSpPr>
          <p:nvPr/>
        </p:nvGrpSpPr>
        <p:grpSpPr bwMode="auto">
          <a:xfrm>
            <a:off x="6301740" y="4309111"/>
            <a:ext cx="4069080" cy="2057400"/>
            <a:chOff x="0" y="0"/>
            <a:chExt cx="2848" cy="1440"/>
          </a:xfrm>
        </p:grpSpPr>
        <p:sp>
          <p:nvSpPr>
            <p:cNvPr id="3" name="AutoShape 6"/>
            <p:cNvSpPr>
              <a:spLocks/>
            </p:cNvSpPr>
            <p:nvPr/>
          </p:nvSpPr>
          <p:spPr bwMode="auto">
            <a:xfrm>
              <a:off x="0" y="0"/>
              <a:ext cx="2848" cy="1440"/>
            </a:xfrm>
            <a:prstGeom prst="roundRect">
              <a:avLst>
                <a:gd name="adj" fmla="val 13333"/>
              </a:avLst>
            </a:prstGeom>
            <a:blipFill dpi="0" rotWithShape="0">
              <a:blip r:embed="rId4"/>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53255" name="Rectangle 7"/>
            <p:cNvSpPr>
              <a:spLocks/>
            </p:cNvSpPr>
            <p:nvPr/>
          </p:nvSpPr>
          <p:spPr bwMode="auto">
            <a:xfrm>
              <a:off x="40" y="48"/>
              <a:ext cx="2760"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1980">
                  <a:solidFill>
                    <a:srgbClr val="FFFFFF"/>
                  </a:solidFill>
                </a:rPr>
                <a:t>Code the middle tier (8 hours)</a:t>
              </a:r>
            </a:p>
            <a:p>
              <a:pPr algn="l" eaLnBrk="1" hangingPunct="1"/>
              <a:r>
                <a:rPr lang="en-US" altLang="nb-NO" sz="1980">
                  <a:solidFill>
                    <a:srgbClr val="FFFFFF"/>
                  </a:solidFill>
                </a:rPr>
                <a:t>Code the user interface (4)</a:t>
              </a:r>
            </a:p>
            <a:p>
              <a:pPr algn="l" eaLnBrk="1" hangingPunct="1"/>
              <a:r>
                <a:rPr lang="en-US" altLang="nb-NO" sz="1980">
                  <a:solidFill>
                    <a:srgbClr val="FFFFFF"/>
                  </a:solidFill>
                </a:rPr>
                <a:t>Write test fixtures (4)</a:t>
              </a:r>
            </a:p>
            <a:p>
              <a:pPr algn="l" eaLnBrk="1" hangingPunct="1"/>
              <a:r>
                <a:rPr lang="en-US" altLang="nb-NO" sz="1980">
                  <a:solidFill>
                    <a:srgbClr val="FFFFFF"/>
                  </a:solidFill>
                </a:rPr>
                <a:t>Code the foo class (6)</a:t>
              </a:r>
            </a:p>
            <a:p>
              <a:pPr algn="l" eaLnBrk="1" hangingPunct="1"/>
              <a:r>
                <a:rPr lang="en-US" altLang="nb-NO" sz="1980">
                  <a:solidFill>
                    <a:srgbClr val="FFFFFF"/>
                  </a:solidFill>
                </a:rPr>
                <a:t>Update performance tests (4)</a:t>
              </a:r>
            </a:p>
          </p:txBody>
        </p:sp>
      </p:grpSp>
      <p:sp>
        <p:nvSpPr>
          <p:cNvPr id="4" name="Date Placeholder 3">
            <a:extLst>
              <a:ext uri="{FF2B5EF4-FFF2-40B4-BE49-F238E27FC236}">
                <a16:creationId xmlns:a16="http://schemas.microsoft.com/office/drawing/2014/main" id="{4B88B3CD-60FC-FC72-67DD-4F318C6BF691}"/>
              </a:ext>
            </a:extLst>
          </p:cNvPr>
          <p:cNvSpPr>
            <a:spLocks noGrp="1"/>
          </p:cNvSpPr>
          <p:nvPr>
            <p:ph type="dt" sz="half" idx="10"/>
          </p:nvPr>
        </p:nvSpPr>
        <p:spPr/>
        <p:txBody>
          <a:bodyPr/>
          <a:lstStyle/>
          <a:p>
            <a:pPr>
              <a:defRPr/>
            </a:pPr>
            <a:fld id="{FDBD8D13-682A-48CD-B51D-2D7C42197CB7}" type="datetime1">
              <a:rPr lang="nb-NO" smtClean="0"/>
              <a:t>15.11.2022</a:t>
            </a:fld>
            <a:endParaRPr lang="en-US"/>
          </a:p>
        </p:txBody>
      </p:sp>
    </p:spTree>
    <p:extLst>
      <p:ext uri="{BB962C8B-B14F-4D97-AF65-F5344CB8AC3E}">
        <p14:creationId xmlns:p14="http://schemas.microsoft.com/office/powerpoint/2010/main" val="28040692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defRPr/>
            </a:pPr>
            <a:r>
              <a:rPr lang="en-US" b="1" dirty="0">
                <a:sym typeface="Gill Sans" charset="0"/>
              </a:rPr>
              <a:t>The daily scrum ( Your version: Bi/weekly Scrum)</a:t>
            </a:r>
          </a:p>
        </p:txBody>
      </p:sp>
      <p:sp>
        <p:nvSpPr>
          <p:cNvPr id="29699" name="Rectangle 2"/>
          <p:cNvSpPr>
            <a:spLocks noGrp="1" noChangeArrowheads="1"/>
          </p:cNvSpPr>
          <p:nvPr>
            <p:ph type="body" idx="1"/>
          </p:nvPr>
        </p:nvSpPr>
        <p:spPr>
          <a:xfrm>
            <a:off x="423405" y="2098835"/>
            <a:ext cx="5878435" cy="4926331"/>
          </a:xfrm>
        </p:spPr>
        <p:txBody>
          <a:bodyPr>
            <a:normAutofit/>
          </a:bodyPr>
          <a:lstStyle/>
          <a:p>
            <a:pPr marL="568946">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Daily, 15-minutes, stand-up</a:t>
            </a:r>
          </a:p>
          <a:p>
            <a:pPr marL="628635">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Not for problem solving</a:t>
            </a:r>
          </a:p>
          <a:p>
            <a:pPr marL="628635">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Moderated by a Scrum Master</a:t>
            </a:r>
          </a:p>
          <a:p>
            <a:pPr marL="628635">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Three questions:</a:t>
            </a:r>
          </a:p>
          <a:p>
            <a:pPr marL="996926" lvl="1">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What did you do yesterday?</a:t>
            </a:r>
          </a:p>
          <a:p>
            <a:pPr marL="996926" lvl="1">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What will you do today?</a:t>
            </a:r>
          </a:p>
          <a:p>
            <a:pPr marL="996926" lvl="1">
              <a:lnSpc>
                <a:spcPct val="80000"/>
              </a:lnSpc>
              <a:spcBef>
                <a:spcPts val="1351"/>
              </a:spcBef>
              <a:buFont typeface="Lucida Grande" charset="0"/>
              <a:buChar char="•"/>
              <a:defRPr/>
            </a:pPr>
            <a:r>
              <a:rPr lang="en-US" sz="2400" dirty="0">
                <a:latin typeface="Calibri" charset="0"/>
                <a:ea typeface="Calibri" charset="0"/>
                <a:cs typeface="Calibri" charset="0"/>
                <a:sym typeface="Gill Sans" charset="0"/>
              </a:rPr>
              <a:t>Is anything in your way?</a:t>
            </a:r>
          </a:p>
          <a:p>
            <a:pPr marL="628635">
              <a:lnSpc>
                <a:spcPct val="80000"/>
              </a:lnSpc>
              <a:spcBef>
                <a:spcPts val="1351"/>
              </a:spcBef>
              <a:buFont typeface="Lucida Grande" charset="0"/>
              <a:buChar char="•"/>
              <a:defRPr/>
            </a:pPr>
            <a:endParaRPr lang="en-US" sz="2400" dirty="0">
              <a:latin typeface="Calibri" charset="0"/>
              <a:ea typeface="Calibri" charset="0"/>
              <a:cs typeface="Calibri" charset="0"/>
              <a:sym typeface="Gill Sans" charset="0"/>
            </a:endParaRPr>
          </a:p>
          <a:p>
            <a:pPr marL="628635">
              <a:lnSpc>
                <a:spcPct val="80000"/>
              </a:lnSpc>
              <a:spcBef>
                <a:spcPts val="1351"/>
              </a:spcBef>
              <a:buFont typeface="Lucida Grande" charset="0"/>
              <a:buChar char="•"/>
              <a:defRPr/>
            </a:pPr>
            <a:endParaRPr lang="en-US" sz="2400" dirty="0">
              <a:latin typeface="Calibri" charset="0"/>
              <a:ea typeface="Calibri" charset="0"/>
              <a:cs typeface="Calibri" charset="0"/>
              <a:sym typeface="Gill Sans" charset="0"/>
            </a:endParaRPr>
          </a:p>
          <a:p>
            <a:pPr marL="628635">
              <a:lnSpc>
                <a:spcPct val="80000"/>
              </a:lnSpc>
              <a:spcBef>
                <a:spcPts val="1351"/>
              </a:spcBef>
              <a:buFont typeface="Lucida Grande" charset="0"/>
              <a:buChar char="•"/>
              <a:defRPr/>
            </a:pPr>
            <a:endParaRPr lang="en-US" sz="2400" dirty="0">
              <a:latin typeface="Calibri" charset="0"/>
              <a:ea typeface="Calibri" charset="0"/>
              <a:cs typeface="Calibri" charset="0"/>
              <a:sym typeface="Gill Sans" charset="0"/>
            </a:endParaRPr>
          </a:p>
          <a:p>
            <a:pPr marL="628635">
              <a:lnSpc>
                <a:spcPct val="80000"/>
              </a:lnSpc>
              <a:spcBef>
                <a:spcPts val="1351"/>
              </a:spcBef>
              <a:buFont typeface="Lucida Grande" charset="0"/>
              <a:buChar char="•"/>
              <a:defRPr/>
            </a:pPr>
            <a:endParaRPr lang="en-US" sz="2400" dirty="0">
              <a:latin typeface="Calibri" charset="0"/>
              <a:ea typeface="Calibri" charset="0"/>
              <a:cs typeface="Calibri" charset="0"/>
              <a:sym typeface="Gill Sans" charset="0"/>
            </a:endParaRPr>
          </a:p>
          <a:p>
            <a:pPr marL="628635">
              <a:lnSpc>
                <a:spcPct val="80000"/>
              </a:lnSpc>
              <a:spcBef>
                <a:spcPts val="1351"/>
              </a:spcBef>
              <a:buFont typeface="Lucida Grande" charset="0"/>
              <a:buChar char="•"/>
              <a:defRPr/>
            </a:pPr>
            <a:endParaRPr lang="en-US" sz="2400" dirty="0">
              <a:latin typeface="Calibri" charset="0"/>
              <a:ea typeface="Calibri" charset="0"/>
              <a:cs typeface="Calibri" charset="0"/>
              <a:sym typeface="Gill Sans" charset="0"/>
            </a:endParaRP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511" y="1778795"/>
            <a:ext cx="5763491" cy="431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4811C9B0-ED7E-23B5-58C0-2A605062742F}"/>
              </a:ext>
            </a:extLst>
          </p:cNvPr>
          <p:cNvSpPr>
            <a:spLocks noGrp="1"/>
          </p:cNvSpPr>
          <p:nvPr>
            <p:ph type="dt" sz="half" idx="10"/>
          </p:nvPr>
        </p:nvSpPr>
        <p:spPr/>
        <p:txBody>
          <a:bodyPr/>
          <a:lstStyle/>
          <a:p>
            <a:pPr>
              <a:defRPr/>
            </a:pPr>
            <a:fld id="{F37F4C15-6306-435C-89FE-3CF8D624A2FD}" type="datetime1">
              <a:rPr lang="nb-NO" smtClean="0"/>
              <a:t>15.11.2022</a:t>
            </a:fld>
            <a:endParaRPr lang="en-US"/>
          </a:p>
        </p:txBody>
      </p:sp>
    </p:spTree>
    <p:extLst>
      <p:ext uri="{BB962C8B-B14F-4D97-AF65-F5344CB8AC3E}">
        <p14:creationId xmlns:p14="http://schemas.microsoft.com/office/powerpoint/2010/main" val="229962236"/>
      </p:ext>
    </p:extLst>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pPr eaLnBrk="1" hangingPunct="1">
              <a:defRPr/>
            </a:pPr>
            <a:r>
              <a:rPr lang="en-US" b="1" dirty="0">
                <a:sym typeface="Gill Sans" charset="0"/>
              </a:rPr>
              <a:t>The Sprint review meeting</a:t>
            </a:r>
            <a:br>
              <a:rPr lang="en-US" b="1" dirty="0">
                <a:sym typeface="Gill Sans" charset="0"/>
              </a:rPr>
            </a:br>
            <a:r>
              <a:rPr lang="en-US" dirty="0">
                <a:sym typeface="Gill Sans" charset="0"/>
              </a:rPr>
              <a:t>(Our formal supervision meeting)</a:t>
            </a:r>
            <a:endParaRPr lang="en-US" b="1" dirty="0">
              <a:sym typeface="Gill Sans" charset="0"/>
            </a:endParaRPr>
          </a:p>
        </p:txBody>
      </p:sp>
      <p:sp>
        <p:nvSpPr>
          <p:cNvPr id="31747" name="Rectangle 2"/>
          <p:cNvSpPr>
            <a:spLocks noGrp="1" noChangeArrowheads="1"/>
          </p:cNvSpPr>
          <p:nvPr>
            <p:ph type="body" idx="1"/>
          </p:nvPr>
        </p:nvSpPr>
        <p:spPr>
          <a:xfrm>
            <a:off x="783004" y="2126457"/>
            <a:ext cx="5281328" cy="3800208"/>
          </a:xfrm>
        </p:spPr>
        <p:txBody>
          <a:bodyPr>
            <a:noAutofit/>
          </a:bodyPr>
          <a:lstStyle/>
          <a:p>
            <a:pPr marL="628635">
              <a:lnSpc>
                <a:spcPct val="80000"/>
              </a:lnSpc>
              <a:buFont typeface="Lucida Grande" charset="0"/>
              <a:buChar char="•"/>
              <a:defRPr/>
            </a:pPr>
            <a:r>
              <a:rPr lang="en-US" sz="2400" dirty="0">
                <a:sym typeface="Gill Sans" charset="0"/>
              </a:rPr>
              <a:t>Team presents what it accomplished during the sprint</a:t>
            </a:r>
          </a:p>
          <a:p>
            <a:pPr marL="628635">
              <a:lnSpc>
                <a:spcPct val="80000"/>
              </a:lnSpc>
              <a:spcBef>
                <a:spcPts val="1351"/>
              </a:spcBef>
              <a:buFont typeface="Lucida Grande" charset="0"/>
              <a:buChar char="•"/>
              <a:defRPr/>
            </a:pPr>
            <a:r>
              <a:rPr lang="en-US" sz="2400" dirty="0">
                <a:sym typeface="Gill Sans" charset="0"/>
              </a:rPr>
              <a:t>Typically takes the form of a demo of new features or underlying architecture</a:t>
            </a:r>
          </a:p>
          <a:p>
            <a:pPr marL="628635">
              <a:lnSpc>
                <a:spcPct val="80000"/>
              </a:lnSpc>
              <a:spcBef>
                <a:spcPts val="1351"/>
              </a:spcBef>
              <a:buFont typeface="Lucida Grande" charset="0"/>
              <a:buChar char="•"/>
              <a:defRPr/>
            </a:pPr>
            <a:r>
              <a:rPr lang="en-US" sz="2400" dirty="0">
                <a:sym typeface="Gill Sans" charset="0"/>
              </a:rPr>
              <a:t>Informal</a:t>
            </a:r>
          </a:p>
          <a:p>
            <a:pPr marL="937237" lvl="1">
              <a:lnSpc>
                <a:spcPct val="80000"/>
              </a:lnSpc>
              <a:spcBef>
                <a:spcPts val="1351"/>
              </a:spcBef>
              <a:buFont typeface="Lucida Grande" charset="0"/>
              <a:buChar char="•"/>
              <a:defRPr/>
            </a:pPr>
            <a:r>
              <a:rPr lang="en-US" sz="2400" dirty="0">
                <a:sym typeface="Gill Sans" charset="0"/>
              </a:rPr>
              <a:t>2-hour prep time rule</a:t>
            </a:r>
          </a:p>
          <a:p>
            <a:pPr marL="937237" lvl="1">
              <a:lnSpc>
                <a:spcPct val="80000"/>
              </a:lnSpc>
              <a:spcBef>
                <a:spcPts val="1351"/>
              </a:spcBef>
              <a:buFont typeface="Lucida Grande" charset="0"/>
              <a:buChar char="•"/>
              <a:defRPr/>
            </a:pPr>
            <a:r>
              <a:rPr lang="en-US" sz="2400" dirty="0">
                <a:sym typeface="Gill Sans" charset="0"/>
              </a:rPr>
              <a:t>No slides</a:t>
            </a:r>
          </a:p>
          <a:p>
            <a:pPr marL="628635">
              <a:lnSpc>
                <a:spcPct val="80000"/>
              </a:lnSpc>
              <a:spcBef>
                <a:spcPts val="1351"/>
              </a:spcBef>
              <a:buFont typeface="Lucida Grande" charset="0"/>
              <a:buChar char="•"/>
              <a:defRPr/>
            </a:pPr>
            <a:r>
              <a:rPr lang="en-US" sz="2400" dirty="0">
                <a:sym typeface="Gill Sans" charset="0"/>
              </a:rPr>
              <a:t>Whole team participates</a:t>
            </a:r>
          </a:p>
          <a:p>
            <a:pPr marL="628635">
              <a:lnSpc>
                <a:spcPct val="80000"/>
              </a:lnSpc>
              <a:spcBef>
                <a:spcPts val="1351"/>
              </a:spcBef>
              <a:buFont typeface="Lucida Grande" charset="0"/>
              <a:buChar char="•"/>
              <a:defRPr/>
            </a:pPr>
            <a:r>
              <a:rPr lang="en-US" sz="2400" dirty="0">
                <a:sym typeface="Gill Sans" charset="0"/>
              </a:rPr>
              <a:t>Invite the world</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941" y="3994704"/>
            <a:ext cx="4290060" cy="28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1941" y="816140"/>
            <a:ext cx="4290060" cy="2863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a:extLst>
              <a:ext uri="{FF2B5EF4-FFF2-40B4-BE49-F238E27FC236}">
                <a16:creationId xmlns:a16="http://schemas.microsoft.com/office/drawing/2014/main" id="{9D4CAA52-88BB-E422-1028-D1433593694F}"/>
              </a:ext>
            </a:extLst>
          </p:cNvPr>
          <p:cNvSpPr>
            <a:spLocks noGrp="1"/>
          </p:cNvSpPr>
          <p:nvPr>
            <p:ph type="dt" sz="half" idx="10"/>
          </p:nvPr>
        </p:nvSpPr>
        <p:spPr/>
        <p:txBody>
          <a:bodyPr/>
          <a:lstStyle/>
          <a:p>
            <a:pPr>
              <a:defRPr/>
            </a:pPr>
            <a:fld id="{1F762031-735B-4102-8474-B489DFDF1E11}" type="datetime1">
              <a:rPr lang="nb-NO" smtClean="0"/>
              <a:t>15.11.2022</a:t>
            </a:fld>
            <a:endParaRPr lang="en-US"/>
          </a:p>
        </p:txBody>
      </p:sp>
    </p:spTree>
    <p:extLst>
      <p:ext uri="{BB962C8B-B14F-4D97-AF65-F5344CB8AC3E}">
        <p14:creationId xmlns:p14="http://schemas.microsoft.com/office/powerpoint/2010/main" val="2135806082"/>
      </p:ext>
    </p:extLst>
  </p:cSld>
  <p:clrMapOvr>
    <a:masterClrMapping/>
  </p:clrMapOvr>
  <p:transition spd="med">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defRPr/>
            </a:pPr>
            <a:r>
              <a:rPr lang="en-US" b="1" dirty="0">
                <a:sym typeface="Gill Sans" charset="0"/>
              </a:rPr>
              <a:t>Sprint retrospective meeting</a:t>
            </a:r>
          </a:p>
        </p:txBody>
      </p:sp>
      <p:sp>
        <p:nvSpPr>
          <p:cNvPr id="32771" name="Rectangle 2"/>
          <p:cNvSpPr>
            <a:spLocks noGrp="1" noChangeArrowheads="1"/>
          </p:cNvSpPr>
          <p:nvPr>
            <p:ph type="body" idx="1"/>
          </p:nvPr>
        </p:nvSpPr>
        <p:spPr>
          <a:xfrm>
            <a:off x="406940" y="2082466"/>
            <a:ext cx="9705249" cy="4321897"/>
          </a:xfrm>
        </p:spPr>
        <p:txBody>
          <a:bodyPr>
            <a:normAutofit fontScale="92500" lnSpcReduction="20000"/>
          </a:bodyPr>
          <a:lstStyle/>
          <a:p>
            <a:pPr marL="628635">
              <a:lnSpc>
                <a:spcPct val="80000"/>
              </a:lnSpc>
            </a:pPr>
            <a:r>
              <a:rPr lang="en-US" altLang="nb-NO" dirty="0"/>
              <a:t>Periodically take a look at what is and is not working</a:t>
            </a:r>
          </a:p>
          <a:p>
            <a:pPr marL="628635">
              <a:lnSpc>
                <a:spcPct val="80000"/>
              </a:lnSpc>
              <a:spcBef>
                <a:spcPts val="1171"/>
              </a:spcBef>
            </a:pPr>
            <a:r>
              <a:rPr lang="en-US" altLang="nb-NO" dirty="0"/>
              <a:t>Typically 15–30 minutes</a:t>
            </a:r>
          </a:p>
          <a:p>
            <a:pPr marL="628635">
              <a:lnSpc>
                <a:spcPct val="80000"/>
              </a:lnSpc>
              <a:spcBef>
                <a:spcPts val="1171"/>
              </a:spcBef>
            </a:pPr>
            <a:r>
              <a:rPr lang="en-US" altLang="nb-NO" dirty="0"/>
              <a:t>Done after every sprint</a:t>
            </a:r>
          </a:p>
          <a:p>
            <a:pPr marL="628635">
              <a:lnSpc>
                <a:spcPct val="80000"/>
              </a:lnSpc>
              <a:spcBef>
                <a:spcPts val="1171"/>
              </a:spcBef>
            </a:pPr>
            <a:r>
              <a:rPr lang="en-US" altLang="nb-NO" dirty="0"/>
              <a:t>Whole team participates</a:t>
            </a:r>
          </a:p>
          <a:p>
            <a:pPr marL="628635">
              <a:lnSpc>
                <a:spcPct val="80000"/>
              </a:lnSpc>
              <a:spcBef>
                <a:spcPts val="1171"/>
              </a:spcBef>
            </a:pPr>
            <a:r>
              <a:rPr lang="en-US" altLang="nb-NO" dirty="0"/>
              <a:t>Moderated by a Scrum Master</a:t>
            </a:r>
          </a:p>
          <a:p>
            <a:pPr marL="628635">
              <a:lnSpc>
                <a:spcPct val="80000"/>
              </a:lnSpc>
              <a:spcBef>
                <a:spcPts val="1171"/>
              </a:spcBef>
            </a:pPr>
            <a:r>
              <a:rPr lang="en-US" altLang="nb-NO" dirty="0"/>
              <a:t>Each team member is asked to identify specific things that the team should:</a:t>
            </a:r>
          </a:p>
          <a:p>
            <a:pPr marL="996926" lvl="1">
              <a:lnSpc>
                <a:spcPct val="80000"/>
              </a:lnSpc>
              <a:spcBef>
                <a:spcPts val="1171"/>
              </a:spcBef>
            </a:pPr>
            <a:r>
              <a:rPr lang="en-US" altLang="nb-NO" dirty="0"/>
              <a:t>Start doing</a:t>
            </a:r>
          </a:p>
          <a:p>
            <a:pPr marL="996926" lvl="1">
              <a:lnSpc>
                <a:spcPct val="80000"/>
              </a:lnSpc>
              <a:spcBef>
                <a:spcPts val="1171"/>
              </a:spcBef>
            </a:pPr>
            <a:r>
              <a:rPr lang="en-US" altLang="nb-NO" dirty="0"/>
              <a:t>Stop doing</a:t>
            </a:r>
          </a:p>
          <a:p>
            <a:pPr marL="996926" lvl="1">
              <a:lnSpc>
                <a:spcPct val="80000"/>
              </a:lnSpc>
              <a:spcBef>
                <a:spcPts val="1171"/>
              </a:spcBef>
            </a:pPr>
            <a:r>
              <a:rPr lang="en-US" altLang="nb-NO" dirty="0"/>
              <a:t>Continue doing</a:t>
            </a:r>
          </a:p>
          <a:p>
            <a:pPr marL="628635">
              <a:lnSpc>
                <a:spcPct val="80000"/>
              </a:lnSpc>
              <a:spcBef>
                <a:spcPts val="1171"/>
              </a:spcBef>
            </a:pPr>
            <a:endParaRPr lang="en-US" altLang="nb-NO" dirty="0"/>
          </a:p>
        </p:txBody>
      </p:sp>
      <p:pic>
        <p:nvPicPr>
          <p:cNvPr id="2050" name="Picture 2" descr="print review vs retro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t="36497" b="12050"/>
          <a:stretch/>
        </p:blipFill>
        <p:spPr bwMode="auto">
          <a:xfrm>
            <a:off x="4078714" y="4923126"/>
            <a:ext cx="8113287" cy="184982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982906C-9D49-C1B1-B0E0-BBBE4FBC335F}"/>
              </a:ext>
            </a:extLst>
          </p:cNvPr>
          <p:cNvSpPr>
            <a:spLocks noGrp="1"/>
          </p:cNvSpPr>
          <p:nvPr>
            <p:ph type="dt" sz="half" idx="10"/>
          </p:nvPr>
        </p:nvSpPr>
        <p:spPr/>
        <p:txBody>
          <a:bodyPr/>
          <a:lstStyle/>
          <a:p>
            <a:pPr>
              <a:defRPr/>
            </a:pPr>
            <a:fld id="{983E046E-C316-48AA-810B-895F2306164C}" type="datetime1">
              <a:rPr lang="nb-NO" smtClean="0"/>
              <a:t>15.11.2022</a:t>
            </a:fld>
            <a:endParaRPr lang="en-US"/>
          </a:p>
        </p:txBody>
      </p:sp>
    </p:spTree>
    <p:extLst>
      <p:ext uri="{BB962C8B-B14F-4D97-AF65-F5344CB8AC3E}">
        <p14:creationId xmlns:p14="http://schemas.microsoft.com/office/powerpoint/2010/main" val="1600219719"/>
      </p:ext>
    </p:extLst>
  </p:cSld>
  <p:clrMapOvr>
    <a:masterClrMapping/>
  </p:clrMapOvr>
  <p:transition spd="slow">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normAutofit/>
          </a:bodyPr>
          <a:lstStyle/>
          <a:p>
            <a:pPr eaLnBrk="1" hangingPunct="1">
              <a:defRPr/>
            </a:pPr>
            <a:r>
              <a:rPr lang="en-US" sz="3733" b="1" dirty="0">
                <a:solidFill>
                  <a:srgbClr val="00B050"/>
                </a:solidFill>
                <a:sym typeface="Gill Sans" charset="0"/>
              </a:rPr>
              <a:t>IN-class Exercise</a:t>
            </a:r>
          </a:p>
        </p:txBody>
      </p:sp>
      <p:sp>
        <p:nvSpPr>
          <p:cNvPr id="28675" name="Rectangle 2"/>
          <p:cNvSpPr>
            <a:spLocks noGrp="1" noChangeArrowheads="1"/>
          </p:cNvSpPr>
          <p:nvPr>
            <p:ph type="body" idx="1"/>
          </p:nvPr>
        </p:nvSpPr>
        <p:spPr>
          <a:xfrm>
            <a:off x="432827" y="1888784"/>
            <a:ext cx="10571967" cy="4681349"/>
          </a:xfrm>
        </p:spPr>
        <p:txBody>
          <a:bodyPr>
            <a:normAutofit/>
          </a:bodyPr>
          <a:lstStyle/>
          <a:p>
            <a:pPr marL="228585" indent="0">
              <a:buNone/>
              <a:defRPr/>
            </a:pPr>
            <a:r>
              <a:rPr lang="en-US" sz="2400" dirty="0">
                <a:sym typeface="Gill Sans" charset="0"/>
              </a:rPr>
              <a:t>Reflect on tools, collaboration, teamwork, meetings, etc. you have done so far in the project. Perform the retrospective within your team: </a:t>
            </a:r>
          </a:p>
          <a:p>
            <a:pPr marL="855648" lvl="1">
              <a:lnSpc>
                <a:spcPct val="80000"/>
              </a:lnSpc>
              <a:spcBef>
                <a:spcPts val="1171"/>
              </a:spcBef>
            </a:pPr>
            <a:r>
              <a:rPr lang="en-US" altLang="nb-NO" sz="2400" dirty="0"/>
              <a:t>One team member act as a Scrum Master</a:t>
            </a:r>
          </a:p>
          <a:p>
            <a:pPr marL="855648" lvl="1">
              <a:lnSpc>
                <a:spcPct val="80000"/>
              </a:lnSpc>
              <a:spcBef>
                <a:spcPts val="1171"/>
              </a:spcBef>
            </a:pPr>
            <a:r>
              <a:rPr lang="en-US" altLang="nb-NO" sz="2400" dirty="0"/>
              <a:t>The Scrum master asks each team member about what he/ she will:</a:t>
            </a:r>
          </a:p>
          <a:p>
            <a:pPr marL="1171551" lvl="2">
              <a:lnSpc>
                <a:spcPct val="80000"/>
              </a:lnSpc>
              <a:spcBef>
                <a:spcPts val="1171"/>
              </a:spcBef>
            </a:pPr>
            <a:r>
              <a:rPr lang="en-US" altLang="nb-NO" dirty="0"/>
              <a:t>Start doing</a:t>
            </a:r>
          </a:p>
          <a:p>
            <a:pPr marL="1171551" lvl="2">
              <a:lnSpc>
                <a:spcPct val="80000"/>
              </a:lnSpc>
              <a:spcBef>
                <a:spcPts val="1171"/>
              </a:spcBef>
            </a:pPr>
            <a:r>
              <a:rPr lang="en-US" altLang="nb-NO" dirty="0"/>
              <a:t>Stop doing</a:t>
            </a:r>
          </a:p>
          <a:p>
            <a:pPr marL="1171551" lvl="2">
              <a:lnSpc>
                <a:spcPct val="80000"/>
              </a:lnSpc>
              <a:spcBef>
                <a:spcPts val="1171"/>
              </a:spcBef>
            </a:pPr>
            <a:r>
              <a:rPr lang="en-US" altLang="nb-NO" dirty="0"/>
              <a:t>Continue doing</a:t>
            </a:r>
          </a:p>
          <a:p>
            <a:pPr marL="628635">
              <a:buFont typeface="Lucida Grande" charset="0"/>
              <a:buChar char="•"/>
              <a:defRPr/>
            </a:pPr>
            <a:endParaRPr lang="en-US" sz="2400" dirty="0">
              <a:sym typeface="Gill Sans" charset="0"/>
            </a:endParaRPr>
          </a:p>
        </p:txBody>
      </p:sp>
      <p:sp>
        <p:nvSpPr>
          <p:cNvPr id="2" name="Date Placeholder 1">
            <a:extLst>
              <a:ext uri="{FF2B5EF4-FFF2-40B4-BE49-F238E27FC236}">
                <a16:creationId xmlns:a16="http://schemas.microsoft.com/office/drawing/2014/main" id="{595E880B-1F67-7176-9A1B-356B20756119}"/>
              </a:ext>
            </a:extLst>
          </p:cNvPr>
          <p:cNvSpPr>
            <a:spLocks noGrp="1"/>
          </p:cNvSpPr>
          <p:nvPr>
            <p:ph type="dt" sz="half" idx="10"/>
          </p:nvPr>
        </p:nvSpPr>
        <p:spPr/>
        <p:txBody>
          <a:bodyPr/>
          <a:lstStyle/>
          <a:p>
            <a:pPr>
              <a:defRPr/>
            </a:pPr>
            <a:fld id="{F009BCE5-31A9-4D3B-B142-89812383F7E9}" type="datetime1">
              <a:rPr lang="nb-NO" smtClean="0"/>
              <a:t>15.11.2022</a:t>
            </a:fld>
            <a:endParaRPr lang="en-US"/>
          </a:p>
        </p:txBody>
      </p:sp>
    </p:spTree>
    <p:extLst>
      <p:ext uri="{BB962C8B-B14F-4D97-AF65-F5344CB8AC3E}">
        <p14:creationId xmlns:p14="http://schemas.microsoft.com/office/powerpoint/2010/main" val="317941831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pPr eaLnBrk="1" hangingPunct="1">
              <a:defRPr/>
            </a:pPr>
            <a:r>
              <a:rPr lang="en-US" b="1" dirty="0">
                <a:sym typeface="Gill Sans" charset="0"/>
              </a:rPr>
              <a:t>Scrum ARTIFACTS</a:t>
            </a:r>
          </a:p>
        </p:txBody>
      </p:sp>
      <p:grpSp>
        <p:nvGrpSpPr>
          <p:cNvPr id="36868" name="Group 20"/>
          <p:cNvGrpSpPr>
            <a:grpSpLocks/>
          </p:cNvGrpSpPr>
          <p:nvPr/>
        </p:nvGrpSpPr>
        <p:grpSpPr bwMode="auto">
          <a:xfrm>
            <a:off x="8421735" y="2280284"/>
            <a:ext cx="3726180" cy="1840231"/>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36870" name="Rectangle 22"/>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buClr>
                  <a:srgbClr val="FFFFFF"/>
                </a:buClr>
                <a:buSzPct val="125000"/>
                <a:buFont typeface="Gill Sans" pitchFamily="1" charset="0"/>
                <a:buChar char="•"/>
              </a:pPr>
              <a:r>
                <a:rPr lang="en-US" altLang="nb-NO" sz="2520">
                  <a:solidFill>
                    <a:srgbClr val="FFFFFF"/>
                  </a:solidFill>
                </a:rPr>
                <a:t>Product backlog</a:t>
              </a:r>
            </a:p>
            <a:p>
              <a:pPr algn="l" eaLnBrk="1" hangingPunct="1">
                <a:buClr>
                  <a:srgbClr val="FFFFFF"/>
                </a:buClr>
                <a:buSzPct val="125000"/>
                <a:buFont typeface="Gill Sans" pitchFamily="1" charset="0"/>
                <a:buChar char="•"/>
              </a:pPr>
              <a:r>
                <a:rPr lang="en-US" altLang="nb-NO" sz="2520">
                  <a:solidFill>
                    <a:srgbClr val="FFFFFF"/>
                  </a:solidFill>
                </a:rPr>
                <a:t>Sprint backlog</a:t>
              </a:r>
            </a:p>
            <a:p>
              <a:pPr algn="l" eaLnBrk="1" hangingPunct="1">
                <a:buClr>
                  <a:srgbClr val="FFFFFF"/>
                </a:buClr>
                <a:buSzPct val="125000"/>
                <a:buFont typeface="Gill Sans" pitchFamily="1" charset="0"/>
                <a:buChar char="•"/>
              </a:pPr>
              <a:r>
                <a:rPr lang="en-US" altLang="nb-NO" sz="2520">
                  <a:solidFill>
                    <a:srgbClr val="FFFFFF"/>
                  </a:solidFill>
                </a:rPr>
                <a:t>Burndown charts</a:t>
              </a:r>
            </a:p>
          </p:txBody>
        </p:sp>
        <p:sp>
          <p:nvSpPr>
            <p:cNvPr id="36871"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2"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73"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nb-NO" sz="1215"/>
            </a:p>
          </p:txBody>
        </p:sp>
        <p:sp>
          <p:nvSpPr>
            <p:cNvPr id="36874"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5"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36876"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tIns="45720" rIns="45720" bIns="45720"/>
            <a:lstStyle>
              <a:lvl1pPr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tabLst>
                  <a:tab pos="1066800" algn="l"/>
                </a:tabLst>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880">
                  <a:solidFill>
                    <a:srgbClr val="FFFFFF"/>
                  </a:solidFill>
                </a:rPr>
                <a:t>Artifacts</a:t>
              </a:r>
            </a:p>
          </p:txBody>
        </p:sp>
      </p:grpSp>
      <p:sp>
        <p:nvSpPr>
          <p:cNvPr id="2" name="Date Placeholder 1">
            <a:extLst>
              <a:ext uri="{FF2B5EF4-FFF2-40B4-BE49-F238E27FC236}">
                <a16:creationId xmlns:a16="http://schemas.microsoft.com/office/drawing/2014/main" id="{DD4369E5-5109-525C-448C-9C539E448E64}"/>
              </a:ext>
            </a:extLst>
          </p:cNvPr>
          <p:cNvSpPr>
            <a:spLocks noGrp="1"/>
          </p:cNvSpPr>
          <p:nvPr>
            <p:ph type="dt" sz="half" idx="10"/>
          </p:nvPr>
        </p:nvSpPr>
        <p:spPr/>
        <p:txBody>
          <a:bodyPr/>
          <a:lstStyle/>
          <a:p>
            <a:pPr>
              <a:defRPr/>
            </a:pPr>
            <a:fld id="{BCC98EFD-F75B-4B67-9648-41EFC81A0415}" type="datetime1">
              <a:rPr lang="nb-NO" smtClean="0"/>
              <a:t>15.11.2022</a:t>
            </a:fld>
            <a:endParaRPr lang="en-US"/>
          </a:p>
        </p:txBody>
      </p:sp>
    </p:spTree>
    <p:extLst>
      <p:ext uri="{BB962C8B-B14F-4D97-AF65-F5344CB8AC3E}">
        <p14:creationId xmlns:p14="http://schemas.microsoft.com/office/powerpoint/2010/main" val="701401049"/>
      </p:ext>
    </p:extLst>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Rapid software development</a:t>
            </a:r>
            <a:endParaRPr lang="en-US" dirty="0"/>
          </a:p>
        </p:txBody>
      </p:sp>
      <p:sp>
        <p:nvSpPr>
          <p:cNvPr id="3" name="Content Placeholder 2"/>
          <p:cNvSpPr>
            <a:spLocks noGrp="1"/>
          </p:cNvSpPr>
          <p:nvPr>
            <p:ph idx="1"/>
          </p:nvPr>
        </p:nvSpPr>
        <p:spPr/>
        <p:txBody>
          <a:bodyPr>
            <a:normAutofit/>
          </a:bodyPr>
          <a:lstStyle/>
          <a:p>
            <a:r>
              <a:rPr lang="en-US"/>
              <a:t>Rapid development and delivery is now often the most important requirement for software systems</a:t>
            </a:r>
          </a:p>
          <a:p>
            <a:pPr lvl="1"/>
            <a:endParaRPr lang="en-US"/>
          </a:p>
          <a:p>
            <a:pPr lvl="1"/>
            <a:r>
              <a:rPr lang="en-US"/>
              <a:t>Businesses operate in a fast-changing requirement </a:t>
            </a:r>
          </a:p>
          <a:p>
            <a:pPr lvl="1"/>
            <a:r>
              <a:rPr lang="en-US"/>
              <a:t>=&gt; practically impossible to have stable software requirements</a:t>
            </a:r>
          </a:p>
          <a:p>
            <a:pPr lvl="1"/>
            <a:r>
              <a:rPr lang="en-US"/>
              <a:t>Software has to evolve quickly to reflect changing business needs.</a:t>
            </a:r>
          </a:p>
          <a:p>
            <a:endParaRPr lang="en-US"/>
          </a:p>
          <a:p>
            <a:pPr lvl="1"/>
            <a:r>
              <a:rPr lang="en-US"/>
              <a:t>Plan-driven development (waterfall, incremental dev.) is essential for some types of system but does not meet these business needs.</a:t>
            </a:r>
            <a:endParaRPr lang="en-US" dirty="0"/>
          </a:p>
        </p:txBody>
      </p:sp>
      <p:sp>
        <p:nvSpPr>
          <p:cNvPr id="6" name="Date Placeholder 5"/>
          <p:cNvSpPr>
            <a:spLocks noGrp="1"/>
          </p:cNvSpPr>
          <p:nvPr>
            <p:ph type="dt" sz="half" idx="10"/>
          </p:nvPr>
        </p:nvSpPr>
        <p:spPr/>
        <p:txBody>
          <a:bodyPr/>
          <a:lstStyle/>
          <a:p>
            <a:fld id="{32DF398D-BA62-4217-9589-4E57121763C1}" type="datetime1">
              <a:rPr lang="nb-NO" smtClean="0"/>
              <a:t>15.11.2022</a:t>
            </a:fld>
            <a:endParaRPr lang="en-US"/>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1774033" y="366117"/>
            <a:ext cx="8643937" cy="1437680"/>
          </a:xfrm>
        </p:spPr>
        <p:txBody>
          <a:bodyPr/>
          <a:lstStyle/>
          <a:p>
            <a:pPr eaLnBrk="1" hangingPunct="1">
              <a:defRPr/>
            </a:pPr>
            <a:r>
              <a:rPr lang="en-US" b="1" dirty="0">
                <a:sym typeface="Calibri" charset="0"/>
              </a:rPr>
              <a:t>Product backlog vs. sprint backlog</a:t>
            </a:r>
          </a:p>
        </p:txBody>
      </p:sp>
      <p:pic>
        <p:nvPicPr>
          <p:cNvPr id="266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744" y="2436690"/>
            <a:ext cx="6001865" cy="375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 Box 5"/>
          <p:cNvSpPr txBox="1">
            <a:spLocks/>
          </p:cNvSpPr>
          <p:nvPr/>
        </p:nvSpPr>
        <p:spPr bwMode="auto">
          <a:xfrm>
            <a:off x="8131970" y="6471791"/>
            <a:ext cx="1928812" cy="308867"/>
          </a:xfrm>
          <a:prstGeom prst="rect">
            <a:avLst/>
          </a:prstGeom>
          <a:solidFill>
            <a:srgbClr val="FFFFFF"/>
          </a:solidFill>
          <a:ln>
            <a:noFill/>
          </a:ln>
          <a:effectLst/>
          <a:extLs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nb-NO" sz="1407">
                <a:latin typeface="Arial" panose="020B0604020202020204" pitchFamily="34" charset="0"/>
              </a:rPr>
              <a:t>www.synerzip.com</a:t>
            </a:r>
          </a:p>
        </p:txBody>
      </p:sp>
      <p:sp>
        <p:nvSpPr>
          <p:cNvPr id="2" name="Date Placeholder 1">
            <a:extLst>
              <a:ext uri="{FF2B5EF4-FFF2-40B4-BE49-F238E27FC236}">
                <a16:creationId xmlns:a16="http://schemas.microsoft.com/office/drawing/2014/main" id="{6CD7A234-FA4E-B1F1-EE4E-A34805AB6B89}"/>
              </a:ext>
            </a:extLst>
          </p:cNvPr>
          <p:cNvSpPr>
            <a:spLocks noGrp="1"/>
          </p:cNvSpPr>
          <p:nvPr>
            <p:ph type="dt" sz="half" idx="10"/>
          </p:nvPr>
        </p:nvSpPr>
        <p:spPr/>
        <p:txBody>
          <a:bodyPr/>
          <a:lstStyle/>
          <a:p>
            <a:pPr>
              <a:defRPr/>
            </a:pPr>
            <a:fld id="{03F51A57-320D-46C8-A20E-82A177BD4371}" type="datetime1">
              <a:rPr lang="nb-NO" smtClean="0"/>
              <a:t>15.11.2022</a:t>
            </a:fld>
            <a:endParaRPr lang="en-US"/>
          </a:p>
        </p:txBody>
      </p:sp>
    </p:spTree>
    <p:extLst>
      <p:ext uri="{BB962C8B-B14F-4D97-AF65-F5344CB8AC3E}">
        <p14:creationId xmlns:p14="http://schemas.microsoft.com/office/powerpoint/2010/main" val="1160477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User </a:t>
            </a:r>
            <a:r>
              <a:rPr lang="nb-NO" dirty="0" err="1"/>
              <a:t>stories</a:t>
            </a:r>
            <a:endParaRPr lang="nb-NO" dirty="0"/>
          </a:p>
        </p:txBody>
      </p:sp>
      <p:sp>
        <p:nvSpPr>
          <p:cNvPr id="3" name="Content Placeholder 2"/>
          <p:cNvSpPr>
            <a:spLocks noGrp="1"/>
          </p:cNvSpPr>
          <p:nvPr>
            <p:ph idx="1"/>
          </p:nvPr>
        </p:nvSpPr>
        <p:spPr/>
        <p:txBody>
          <a:bodyPr>
            <a:normAutofit/>
          </a:bodyPr>
          <a:lstStyle/>
          <a:p>
            <a:r>
              <a:rPr lang="en-US" dirty="0"/>
              <a:t>An informal, natural language description of one or more features of a software system</a:t>
            </a:r>
          </a:p>
          <a:p>
            <a:r>
              <a:rPr lang="en-US" dirty="0"/>
              <a:t>Written from the perspective of an end user</a:t>
            </a:r>
          </a:p>
          <a:p>
            <a:r>
              <a:rPr lang="en-US" dirty="0"/>
              <a:t>A common pattern:</a:t>
            </a:r>
          </a:p>
          <a:p>
            <a:pPr lvl="1"/>
            <a:r>
              <a:rPr lang="en-US" sz="3200" b="1" i="1" dirty="0"/>
              <a:t>As a &lt;role&gt; I can/ want &lt;capability&gt;, so that &lt;receive benefit&gt;</a:t>
            </a:r>
          </a:p>
          <a:p>
            <a:pPr lvl="1"/>
            <a:endParaRPr lang="nb-NO" sz="3200" b="1" i="1" dirty="0"/>
          </a:p>
        </p:txBody>
      </p:sp>
      <p:sp>
        <p:nvSpPr>
          <p:cNvPr id="4" name="Date Placeholder 3">
            <a:extLst>
              <a:ext uri="{FF2B5EF4-FFF2-40B4-BE49-F238E27FC236}">
                <a16:creationId xmlns:a16="http://schemas.microsoft.com/office/drawing/2014/main" id="{62815DE0-F634-219C-CEFE-0C040F06EBD3}"/>
              </a:ext>
            </a:extLst>
          </p:cNvPr>
          <p:cNvSpPr>
            <a:spLocks noGrp="1"/>
          </p:cNvSpPr>
          <p:nvPr>
            <p:ph type="dt" sz="half" idx="10"/>
          </p:nvPr>
        </p:nvSpPr>
        <p:spPr/>
        <p:txBody>
          <a:bodyPr/>
          <a:lstStyle/>
          <a:p>
            <a:pPr>
              <a:defRPr/>
            </a:pPr>
            <a:fld id="{5A449FA1-7762-4622-9A1F-10910A6E41A5}" type="datetime1">
              <a:rPr lang="nb-NO" smtClean="0"/>
              <a:t>15.11.2022</a:t>
            </a:fld>
            <a:endParaRPr lang="en-US"/>
          </a:p>
        </p:txBody>
      </p:sp>
    </p:spTree>
    <p:extLst>
      <p:ext uri="{BB962C8B-B14F-4D97-AF65-F5344CB8AC3E}">
        <p14:creationId xmlns:p14="http://schemas.microsoft.com/office/powerpoint/2010/main" val="262200238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p:txBody>
          <a:bodyPr/>
          <a:lstStyle/>
          <a:p>
            <a:pPr eaLnBrk="1" hangingPunct="1">
              <a:defRPr/>
            </a:pPr>
            <a:r>
              <a:rPr lang="en-US" b="1" dirty="0">
                <a:sym typeface="Gill Sans" charset="0"/>
              </a:rPr>
              <a:t>User stories in Sprint backlog vs Product Backlog</a:t>
            </a:r>
          </a:p>
        </p:txBody>
      </p:sp>
      <p:pic>
        <p:nvPicPr>
          <p:cNvPr id="3074" name="Picture 2" descr="mage result for product backlog vs sprint backlog"/>
          <p:cNvPicPr>
            <a:picLocks noChangeAspect="1" noChangeArrowheads="1"/>
          </p:cNvPicPr>
          <p:nvPr/>
        </p:nvPicPr>
        <p:blipFill rotWithShape="1">
          <a:blip r:embed="rId3">
            <a:extLst>
              <a:ext uri="{28A0092B-C50C-407E-A947-70E740481C1C}">
                <a14:useLocalDpi xmlns:a14="http://schemas.microsoft.com/office/drawing/2010/main" val="0"/>
              </a:ext>
            </a:extLst>
          </a:blip>
          <a:srcRect l="3102" t="28262" r="1770" b="9698"/>
          <a:stretch/>
        </p:blipFill>
        <p:spPr bwMode="auto">
          <a:xfrm>
            <a:off x="2693234" y="1713881"/>
            <a:ext cx="8797365" cy="43030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7B4B5FA-A0B9-5707-0560-3DFEFA56E7B9}"/>
              </a:ext>
            </a:extLst>
          </p:cNvPr>
          <p:cNvSpPr>
            <a:spLocks noGrp="1"/>
          </p:cNvSpPr>
          <p:nvPr>
            <p:ph type="dt" sz="half" idx="10"/>
          </p:nvPr>
        </p:nvSpPr>
        <p:spPr/>
        <p:txBody>
          <a:bodyPr/>
          <a:lstStyle/>
          <a:p>
            <a:pPr>
              <a:defRPr/>
            </a:pPr>
            <a:fld id="{4F2C8438-C0CB-4006-8AB2-5313FB97B35E}" type="datetime1">
              <a:rPr lang="nb-NO" smtClean="0"/>
              <a:t>15.11.2022</a:t>
            </a:fld>
            <a:endParaRPr lang="en-US"/>
          </a:p>
        </p:txBody>
      </p:sp>
    </p:spTree>
    <p:extLst>
      <p:ext uri="{BB962C8B-B14F-4D97-AF65-F5344CB8AC3E}">
        <p14:creationId xmlns:p14="http://schemas.microsoft.com/office/powerpoint/2010/main" val="370585262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p:txBody>
          <a:bodyPr/>
          <a:lstStyle/>
          <a:p>
            <a:pPr>
              <a:defRPr/>
            </a:pPr>
            <a:r>
              <a:rPr lang="en-US" dirty="0">
                <a:sym typeface="Gill Sans" charset="0"/>
              </a:rPr>
              <a:t>Effort estimation</a:t>
            </a:r>
            <a:endParaRPr lang="en-US" b="1" dirty="0">
              <a:sym typeface="Gill Sans" charset="0"/>
            </a:endParaRPr>
          </a:p>
        </p:txBody>
      </p:sp>
      <p:sp>
        <p:nvSpPr>
          <p:cNvPr id="50" name="Rectangle 2"/>
          <p:cNvSpPr txBox="1">
            <a:spLocks noChangeArrowheads="1"/>
          </p:cNvSpPr>
          <p:nvPr/>
        </p:nvSpPr>
        <p:spPr>
          <a:xfrm>
            <a:off x="558557" y="1660184"/>
            <a:ext cx="10571967" cy="4809472"/>
          </a:xfrm>
          <a:prstGeom prst="rect">
            <a:avLst/>
          </a:prstGeom>
        </p:spPr>
        <p:txBody>
          <a:bodyPr vert="horz" lIns="121920" tIns="0" rIns="121920" bIns="0" rtlCol="0">
            <a:normAutofit fontScale="92500"/>
          </a:bodyPr>
          <a:lstStyle>
            <a:lvl1pPr marL="176213" indent="-176213" algn="l" defTabSz="457200" rtl="0" eaLnBrk="1" latinLnBrk="0" hangingPunct="1">
              <a:spcBef>
                <a:spcPct val="20000"/>
              </a:spcBef>
              <a:buFont typeface="Arial"/>
              <a:buChar char="•"/>
              <a:defRPr sz="1600" kern="1200">
                <a:solidFill>
                  <a:schemeClr val="tx1"/>
                </a:solidFill>
                <a:latin typeface="Calibri Light"/>
                <a:ea typeface="+mn-ea"/>
                <a:cs typeface="Calibri Light"/>
              </a:defRPr>
            </a:lvl1pPr>
            <a:lvl2pPr marL="452438" indent="-207963" algn="l" defTabSz="450850" rtl="0" eaLnBrk="1" latinLnBrk="0" hangingPunct="1">
              <a:spcBef>
                <a:spcPct val="20000"/>
              </a:spcBef>
              <a:buFont typeface="Arial"/>
              <a:buChar char="–"/>
              <a:defRPr sz="1600" kern="1200">
                <a:solidFill>
                  <a:schemeClr val="tx1"/>
                </a:solidFill>
                <a:latin typeface="Calibri Light"/>
                <a:ea typeface="+mn-ea"/>
                <a:cs typeface="Calibri Light"/>
              </a:defRPr>
            </a:lvl2pPr>
            <a:lvl3pPr marL="627063" indent="-158750" algn="l" defTabSz="627063" rtl="0" eaLnBrk="1" latinLnBrk="0" hangingPunct="1">
              <a:spcBef>
                <a:spcPct val="20000"/>
              </a:spcBef>
              <a:buFont typeface="Arial"/>
              <a:buChar char="•"/>
              <a:defRPr sz="1600" kern="1200">
                <a:solidFill>
                  <a:schemeClr val="tx1"/>
                </a:solidFill>
                <a:latin typeface="Calibri Light"/>
                <a:ea typeface="+mn-ea"/>
                <a:cs typeface="Calibri Light"/>
              </a:defRPr>
            </a:lvl3pPr>
            <a:lvl4pPr marL="804863" indent="-161925" algn="l" defTabSz="457200" rtl="0" eaLnBrk="1" latinLnBrk="0" hangingPunct="1">
              <a:spcBef>
                <a:spcPct val="20000"/>
              </a:spcBef>
              <a:buFont typeface="Arial"/>
              <a:buChar char="–"/>
              <a:defRPr sz="1600" kern="1200">
                <a:solidFill>
                  <a:schemeClr val="tx1"/>
                </a:solidFill>
                <a:latin typeface="Calibri Light"/>
                <a:ea typeface="+mn-ea"/>
                <a:cs typeface="Calibri Light"/>
              </a:defRPr>
            </a:lvl4pPr>
            <a:lvl5pPr marL="987425" indent="-174625" algn="l" defTabSz="457200" rtl="0" eaLnBrk="1" latinLnBrk="0" hangingPunct="1">
              <a:spcBef>
                <a:spcPct val="20000"/>
              </a:spcBef>
              <a:buFont typeface="Arial"/>
              <a:buChar char="»"/>
              <a:defRPr sz="1600" kern="1200">
                <a:solidFill>
                  <a:schemeClr val="tx1"/>
                </a:solidFill>
                <a:latin typeface="Calibri Light"/>
                <a:ea typeface="+mn-ea"/>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28635">
              <a:buFont typeface="Lucida Grande" charset="0"/>
              <a:buChar char="•"/>
              <a:defRPr/>
            </a:pPr>
            <a:r>
              <a:rPr lang="en-US" sz="2667" dirty="0">
                <a:sym typeface="Gill Sans" charset="0"/>
              </a:rPr>
              <a:t>In the beginning of the Sprint, we should be able to tell how long/ how costly it will take to accomplish User Story ABC</a:t>
            </a:r>
          </a:p>
          <a:p>
            <a:pPr marL="1100639" lvl="1" indent="-380990">
              <a:buFont typeface="Courier New" panose="02070309020205020404" pitchFamily="49" charset="0"/>
              <a:buChar char="o"/>
              <a:defRPr/>
            </a:pPr>
            <a:r>
              <a:rPr lang="en-US" sz="2400" dirty="0">
                <a:sym typeface="Gill Sans" charset="0"/>
              </a:rPr>
              <a:t>“I think it will take me five days full-time to finish the User Story ABC”</a:t>
            </a:r>
          </a:p>
          <a:p>
            <a:pPr marL="1100639" lvl="1" indent="-380990">
              <a:buFont typeface="Courier New" panose="02070309020205020404" pitchFamily="49" charset="0"/>
              <a:buChar char="o"/>
              <a:defRPr/>
            </a:pPr>
            <a:r>
              <a:rPr lang="en-US" sz="2400" dirty="0">
                <a:sym typeface="Gill Sans" charset="0"/>
              </a:rPr>
              <a:t>“This week I have a midterm exam, so I take me all together seven days…”</a:t>
            </a:r>
          </a:p>
          <a:p>
            <a:pPr marL="1100639" lvl="1" indent="-380990">
              <a:buFont typeface="Courier New" panose="02070309020205020404" pitchFamily="49" charset="0"/>
              <a:buChar char="o"/>
              <a:defRPr/>
            </a:pPr>
            <a:r>
              <a:rPr lang="en-US" sz="2400" dirty="0">
                <a:sym typeface="Gill Sans" charset="0"/>
              </a:rPr>
              <a:t>“This User Story ABC might need 3000 Line of Codes…”</a:t>
            </a:r>
          </a:p>
          <a:p>
            <a:pPr marL="1100639" lvl="1" indent="-380990">
              <a:buFont typeface="Courier New" panose="02070309020205020404" pitchFamily="49" charset="0"/>
              <a:buChar char="o"/>
              <a:defRPr/>
            </a:pPr>
            <a:r>
              <a:rPr lang="en-US" sz="2400" dirty="0">
                <a:sym typeface="Gill Sans" charset="0"/>
              </a:rPr>
              <a:t>“This User Story ABC will have 3 user interfaces…”</a:t>
            </a:r>
          </a:p>
          <a:p>
            <a:pPr marL="1100639" lvl="1" indent="-380990">
              <a:buFont typeface="Courier New" panose="02070309020205020404" pitchFamily="49" charset="0"/>
              <a:buChar char="o"/>
              <a:defRPr/>
            </a:pPr>
            <a:r>
              <a:rPr lang="en-US" sz="2400" dirty="0">
                <a:sym typeface="Gill Sans" charset="0"/>
              </a:rPr>
              <a:t>“ I would give it 5 out of 10 points in term of efforts needed”</a:t>
            </a:r>
          </a:p>
          <a:p>
            <a:pPr marL="808546" indent="-457189">
              <a:buFont typeface="Arial" panose="020B0604020202020204" pitchFamily="34" charset="0"/>
              <a:buChar char="•"/>
              <a:defRPr/>
            </a:pPr>
            <a:r>
              <a:rPr lang="en-US" sz="2667" dirty="0">
                <a:sym typeface="Gill Sans" charset="0"/>
              </a:rPr>
              <a:t>Many different approaches for estimation</a:t>
            </a:r>
          </a:p>
          <a:p>
            <a:pPr marL="808546" indent="-457189">
              <a:buFont typeface="Arial" panose="020B0604020202020204" pitchFamily="34" charset="0"/>
              <a:buChar char="•"/>
              <a:defRPr/>
            </a:pPr>
            <a:r>
              <a:rPr lang="en-US" sz="2667" dirty="0">
                <a:sym typeface="Gill Sans" charset="0"/>
              </a:rPr>
              <a:t>No estimation is perfect</a:t>
            </a:r>
          </a:p>
          <a:p>
            <a:pPr marL="808546" indent="-457189">
              <a:buFont typeface="Arial" panose="020B0604020202020204" pitchFamily="34" charset="0"/>
              <a:buChar char="•"/>
              <a:defRPr/>
            </a:pPr>
            <a:r>
              <a:rPr lang="en-US" sz="2667" dirty="0">
                <a:sym typeface="Gill Sans" charset="0"/>
              </a:rPr>
              <a:t>What is important is to have the consistent understanding about the effort/ complexity of the task/ the user story throughout the WHOLE team</a:t>
            </a:r>
          </a:p>
          <a:p>
            <a:pPr marL="808546" indent="-457189">
              <a:buFont typeface="Arial" panose="020B0604020202020204" pitchFamily="34" charset="0"/>
              <a:buChar char="•"/>
              <a:defRPr/>
            </a:pPr>
            <a:endParaRPr lang="en-US" sz="2667" dirty="0">
              <a:sym typeface="Gill Sans" charset="0"/>
            </a:endParaRPr>
          </a:p>
          <a:p>
            <a:pPr marL="1176837" lvl="1" indent="-457189">
              <a:buFont typeface="Arial" panose="020B0604020202020204" pitchFamily="34" charset="0"/>
              <a:buChar char="•"/>
              <a:defRPr/>
            </a:pPr>
            <a:endParaRPr lang="en-US" sz="2667" dirty="0">
              <a:sym typeface="Gill Sans" charset="0"/>
            </a:endParaRPr>
          </a:p>
          <a:p>
            <a:pPr marL="1100639" lvl="1" indent="-380990">
              <a:buFont typeface="Courier New" panose="02070309020205020404" pitchFamily="49" charset="0"/>
              <a:buChar char="o"/>
              <a:defRPr/>
            </a:pPr>
            <a:endParaRPr lang="en-US" sz="2400" dirty="0">
              <a:sym typeface="Gill Sans" charset="0"/>
            </a:endParaRPr>
          </a:p>
          <a:p>
            <a:pPr marL="996926" lvl="1">
              <a:buFont typeface="Lucida Grande" charset="0"/>
              <a:buChar char="•"/>
              <a:defRPr/>
            </a:pPr>
            <a:endParaRPr lang="en-US" sz="2400" dirty="0">
              <a:sym typeface="Gill Sans" charset="0"/>
            </a:endParaRPr>
          </a:p>
          <a:p>
            <a:pPr marL="996926" lvl="1">
              <a:buFont typeface="Lucida Grande" charset="0"/>
              <a:buChar char="•"/>
              <a:defRPr/>
            </a:pPr>
            <a:endParaRPr lang="en-US" sz="2400" dirty="0">
              <a:sym typeface="Gill Sans" charset="0"/>
            </a:endParaRPr>
          </a:p>
        </p:txBody>
      </p:sp>
      <p:sp>
        <p:nvSpPr>
          <p:cNvPr id="2" name="Date Placeholder 1">
            <a:extLst>
              <a:ext uri="{FF2B5EF4-FFF2-40B4-BE49-F238E27FC236}">
                <a16:creationId xmlns:a16="http://schemas.microsoft.com/office/drawing/2014/main" id="{F37E9487-2628-F5F5-08F3-E528DF871A81}"/>
              </a:ext>
            </a:extLst>
          </p:cNvPr>
          <p:cNvSpPr>
            <a:spLocks noGrp="1"/>
          </p:cNvSpPr>
          <p:nvPr>
            <p:ph type="dt" sz="half" idx="10"/>
          </p:nvPr>
        </p:nvSpPr>
        <p:spPr/>
        <p:txBody>
          <a:bodyPr/>
          <a:lstStyle/>
          <a:p>
            <a:pPr>
              <a:defRPr/>
            </a:pPr>
            <a:fld id="{0DB2A4D1-069F-4BD8-8B12-B2C919B37F85}" type="datetime1">
              <a:rPr lang="nb-NO" smtClean="0"/>
              <a:t>15.11.2022</a:t>
            </a:fld>
            <a:endParaRPr lang="en-US"/>
          </a:p>
        </p:txBody>
      </p:sp>
    </p:spTree>
    <p:extLst>
      <p:ext uri="{BB962C8B-B14F-4D97-AF65-F5344CB8AC3E}">
        <p14:creationId xmlns:p14="http://schemas.microsoft.com/office/powerpoint/2010/main" val="2634857960"/>
      </p:ext>
    </p:extLst>
  </p:cSld>
  <p:clrMapOvr>
    <a:masterClrMapping/>
  </p:clrMapOvr>
  <p:transitio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b="1" dirty="0"/>
              <a:t>Planning poker</a:t>
            </a:r>
          </a:p>
        </p:txBody>
      </p:sp>
      <p:pic>
        <p:nvPicPr>
          <p:cNvPr id="5" name="Content Placeholder 4"/>
          <p:cNvPicPr>
            <a:picLocks noGrp="1" noChangeAspect="1"/>
          </p:cNvPicPr>
          <p:nvPr>
            <p:ph idx="1"/>
          </p:nvPr>
        </p:nvPicPr>
        <p:blipFill>
          <a:blip r:embed="rId3"/>
          <a:stretch>
            <a:fillRect/>
          </a:stretch>
        </p:blipFill>
        <p:spPr>
          <a:xfrm>
            <a:off x="3969319" y="2377830"/>
            <a:ext cx="8070035" cy="4349749"/>
          </a:xfrm>
          <a:prstGeom prst="rect">
            <a:avLst/>
          </a:prstGeom>
        </p:spPr>
      </p:pic>
      <p:sp>
        <p:nvSpPr>
          <p:cNvPr id="3" name="Date Placeholder 2">
            <a:extLst>
              <a:ext uri="{FF2B5EF4-FFF2-40B4-BE49-F238E27FC236}">
                <a16:creationId xmlns:a16="http://schemas.microsoft.com/office/drawing/2014/main" id="{C2A5815C-D640-7D7E-0850-9A388C16C126}"/>
              </a:ext>
            </a:extLst>
          </p:cNvPr>
          <p:cNvSpPr>
            <a:spLocks noGrp="1"/>
          </p:cNvSpPr>
          <p:nvPr>
            <p:ph type="dt" sz="half" idx="10"/>
          </p:nvPr>
        </p:nvSpPr>
        <p:spPr/>
        <p:txBody>
          <a:bodyPr/>
          <a:lstStyle/>
          <a:p>
            <a:pPr>
              <a:defRPr/>
            </a:pPr>
            <a:fld id="{EE3BA22F-5E79-4972-B00E-87CBAB389281}" type="datetime1">
              <a:rPr lang="nb-NO" smtClean="0"/>
              <a:t>15.11.2022</a:t>
            </a:fld>
            <a:endParaRPr lang="en-US"/>
          </a:p>
        </p:txBody>
      </p:sp>
    </p:spTree>
    <p:extLst>
      <p:ext uri="{BB962C8B-B14F-4D97-AF65-F5344CB8AC3E}">
        <p14:creationId xmlns:p14="http://schemas.microsoft.com/office/powerpoint/2010/main" val="2046761198"/>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b="1" dirty="0"/>
              <a:t>Planning poker</a:t>
            </a:r>
          </a:p>
        </p:txBody>
      </p:sp>
      <p:sp>
        <p:nvSpPr>
          <p:cNvPr id="3" name="Content Placeholder 2"/>
          <p:cNvSpPr>
            <a:spLocks noGrp="1"/>
          </p:cNvSpPr>
          <p:nvPr>
            <p:ph idx="1"/>
          </p:nvPr>
        </p:nvSpPr>
        <p:spPr/>
        <p:txBody>
          <a:bodyPr>
            <a:noAutofit/>
          </a:bodyPr>
          <a:lstStyle/>
          <a:p>
            <a:r>
              <a:rPr lang="nb-NO" sz="2400" dirty="0"/>
              <a:t>For </a:t>
            </a:r>
            <a:r>
              <a:rPr lang="nb-NO" sz="2400" dirty="0" err="1"/>
              <a:t>each</a:t>
            </a:r>
            <a:r>
              <a:rPr lang="nb-NO" sz="2400" dirty="0"/>
              <a:t> </a:t>
            </a:r>
            <a:r>
              <a:rPr lang="nb-NO" sz="2400" dirty="0" err="1"/>
              <a:t>user</a:t>
            </a:r>
            <a:r>
              <a:rPr lang="nb-NO" sz="2400" dirty="0"/>
              <a:t> story, a team </a:t>
            </a:r>
            <a:r>
              <a:rPr lang="nb-NO" sz="2400" dirty="0" err="1"/>
              <a:t>member</a:t>
            </a:r>
            <a:r>
              <a:rPr lang="nb-NO" sz="2400" dirty="0"/>
              <a:t> </a:t>
            </a:r>
            <a:r>
              <a:rPr lang="nb-NO" sz="2400" dirty="0" err="1"/>
              <a:t>can</a:t>
            </a:r>
            <a:r>
              <a:rPr lang="nb-NO" sz="2400" dirty="0"/>
              <a:t> </a:t>
            </a:r>
            <a:r>
              <a:rPr lang="nb-NO" sz="2400" dirty="0" err="1"/>
              <a:t>give</a:t>
            </a:r>
            <a:r>
              <a:rPr lang="nb-NO" sz="2400" dirty="0"/>
              <a:t> a </a:t>
            </a:r>
            <a:r>
              <a:rPr lang="nb-NO" sz="2400" dirty="0" err="1"/>
              <a:t>number</a:t>
            </a:r>
            <a:r>
              <a:rPr lang="nb-NO" sz="2400" dirty="0"/>
              <a:t> </a:t>
            </a:r>
            <a:r>
              <a:rPr lang="en-US" sz="2400" dirty="0"/>
              <a:t>0, 1, 2, 3, 5, 8, 13, and 21 (A story estimated as a 2 should be about one fourth as difficult as a story estimated as an 8)</a:t>
            </a:r>
          </a:p>
          <a:p>
            <a:pPr lvl="1"/>
            <a:r>
              <a:rPr lang="en-US" sz="2400" dirty="0"/>
              <a:t>0 is the most simple/ easiest</a:t>
            </a:r>
          </a:p>
          <a:p>
            <a:pPr lvl="1"/>
            <a:r>
              <a:rPr lang="en-US" sz="2400" dirty="0"/>
              <a:t>21 is the most difficult/ most effort needed</a:t>
            </a:r>
          </a:p>
          <a:p>
            <a:r>
              <a:rPr lang="en-US" sz="2400" dirty="0"/>
              <a:t>A moderator ask each member:</a:t>
            </a:r>
          </a:p>
          <a:p>
            <a:pPr lvl="1"/>
            <a:r>
              <a:rPr lang="en-US" sz="2400" dirty="0"/>
              <a:t>Read aloud the number</a:t>
            </a:r>
          </a:p>
          <a:p>
            <a:r>
              <a:rPr lang="en-US" sz="2400" dirty="0"/>
              <a:t>The team members with the lowest and highest estimates explain why they chose their scores</a:t>
            </a:r>
          </a:p>
          <a:p>
            <a:r>
              <a:rPr lang="en-US" sz="2400" dirty="0"/>
              <a:t>Discuss until the team reach consensus on one number</a:t>
            </a:r>
          </a:p>
          <a:p>
            <a:endParaRPr lang="nb-NO" sz="2400" dirty="0"/>
          </a:p>
        </p:txBody>
      </p:sp>
      <p:sp>
        <p:nvSpPr>
          <p:cNvPr id="4" name="Date Placeholder 3">
            <a:extLst>
              <a:ext uri="{FF2B5EF4-FFF2-40B4-BE49-F238E27FC236}">
                <a16:creationId xmlns:a16="http://schemas.microsoft.com/office/drawing/2014/main" id="{DD3199A7-9E4A-A278-276F-60AB6F0EF1F3}"/>
              </a:ext>
            </a:extLst>
          </p:cNvPr>
          <p:cNvSpPr>
            <a:spLocks noGrp="1"/>
          </p:cNvSpPr>
          <p:nvPr>
            <p:ph type="dt" sz="half" idx="10"/>
          </p:nvPr>
        </p:nvSpPr>
        <p:spPr/>
        <p:txBody>
          <a:bodyPr/>
          <a:lstStyle/>
          <a:p>
            <a:pPr>
              <a:defRPr/>
            </a:pPr>
            <a:fld id="{20EF3293-34DE-433B-9E23-ED38D16FC1D7}" type="datetime1">
              <a:rPr lang="nb-NO" smtClean="0"/>
              <a:t>15.11.2022</a:t>
            </a:fld>
            <a:endParaRPr lang="en-US"/>
          </a:p>
        </p:txBody>
      </p:sp>
    </p:spTree>
    <p:extLst>
      <p:ext uri="{BB962C8B-B14F-4D97-AF65-F5344CB8AC3E}">
        <p14:creationId xmlns:p14="http://schemas.microsoft.com/office/powerpoint/2010/main" val="104504391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p:cNvSpPr>
          <p:nvPr/>
        </p:nvSpPr>
        <p:spPr bwMode="auto">
          <a:xfrm>
            <a:off x="4579619" y="2924653"/>
            <a:ext cx="6869431" cy="3634740"/>
          </a:xfrm>
          <a:prstGeom prst="rect">
            <a:avLst/>
          </a:prstGeom>
          <a:blipFill dpi="0" rotWithShape="0">
            <a:blip r:embed="rId3"/>
            <a:srcRect/>
            <a:tile tx="0" ty="0" sx="100000" sy="100000" flip="none" algn="tl"/>
          </a:blipFill>
          <a:ln w="9525">
            <a:solidFill>
              <a:srgbClr val="8E8E8E"/>
            </a:solidFill>
            <a:miter lim="800000"/>
            <a:headEnd/>
            <a:tailEnd/>
          </a:ln>
          <a:effectLst>
            <a:outerShdw blurRad="76200" dist="50800" dir="21480060" algn="ctr" rotWithShape="0">
              <a:schemeClr val="bg2">
                <a:alpha val="39998"/>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81922" name="Rectangle 3"/>
          <p:cNvSpPr>
            <a:spLocks/>
          </p:cNvSpPr>
          <p:nvPr/>
        </p:nvSpPr>
        <p:spPr bwMode="auto">
          <a:xfrm rot="-5400000">
            <a:off x="3642358" y="4416267"/>
            <a:ext cx="256032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Hours</a:t>
            </a:r>
          </a:p>
        </p:txBody>
      </p:sp>
      <p:sp>
        <p:nvSpPr>
          <p:cNvPr id="81923" name="Line 4"/>
          <p:cNvSpPr>
            <a:spLocks noChangeShapeType="1"/>
          </p:cNvSpPr>
          <p:nvPr/>
        </p:nvSpPr>
        <p:spPr bwMode="auto">
          <a:xfrm>
            <a:off x="5539738" y="5313522"/>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81924" name="Line 5"/>
          <p:cNvSpPr>
            <a:spLocks noChangeShapeType="1"/>
          </p:cNvSpPr>
          <p:nvPr/>
        </p:nvSpPr>
        <p:spPr bwMode="auto">
          <a:xfrm>
            <a:off x="5539738" y="3839053"/>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81925" name="Line 6"/>
          <p:cNvSpPr>
            <a:spLocks noChangeShapeType="1"/>
          </p:cNvSpPr>
          <p:nvPr/>
        </p:nvSpPr>
        <p:spPr bwMode="auto">
          <a:xfrm>
            <a:off x="5539738" y="4330542"/>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81926" name="Line 7"/>
          <p:cNvSpPr>
            <a:spLocks noChangeShapeType="1"/>
          </p:cNvSpPr>
          <p:nvPr/>
        </p:nvSpPr>
        <p:spPr bwMode="auto">
          <a:xfrm>
            <a:off x="5539738" y="4822033"/>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81927" name="Line 8"/>
          <p:cNvSpPr>
            <a:spLocks noChangeShapeType="1"/>
          </p:cNvSpPr>
          <p:nvPr/>
        </p:nvSpPr>
        <p:spPr bwMode="auto">
          <a:xfrm>
            <a:off x="5539738" y="5805013"/>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81928" name="Rectangle 9"/>
          <p:cNvSpPr>
            <a:spLocks/>
          </p:cNvSpPr>
          <p:nvPr/>
        </p:nvSpPr>
        <p:spPr bwMode="auto">
          <a:xfrm>
            <a:off x="5002527" y="365045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40</a:t>
            </a:r>
          </a:p>
        </p:txBody>
      </p:sp>
      <p:sp>
        <p:nvSpPr>
          <p:cNvPr id="81929" name="Rectangle 10"/>
          <p:cNvSpPr>
            <a:spLocks/>
          </p:cNvSpPr>
          <p:nvPr/>
        </p:nvSpPr>
        <p:spPr bwMode="auto">
          <a:xfrm>
            <a:off x="5002527" y="414194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30</a:t>
            </a:r>
          </a:p>
        </p:txBody>
      </p:sp>
      <p:sp>
        <p:nvSpPr>
          <p:cNvPr id="81930" name="Rectangle 11"/>
          <p:cNvSpPr>
            <a:spLocks/>
          </p:cNvSpPr>
          <p:nvPr/>
        </p:nvSpPr>
        <p:spPr bwMode="auto">
          <a:xfrm>
            <a:off x="5002527" y="463343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20</a:t>
            </a:r>
          </a:p>
        </p:txBody>
      </p:sp>
      <p:sp>
        <p:nvSpPr>
          <p:cNvPr id="81931" name="Rectangle 12"/>
          <p:cNvSpPr>
            <a:spLocks/>
          </p:cNvSpPr>
          <p:nvPr/>
        </p:nvSpPr>
        <p:spPr bwMode="auto">
          <a:xfrm>
            <a:off x="5002527" y="512492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10</a:t>
            </a:r>
          </a:p>
        </p:txBody>
      </p:sp>
      <p:sp>
        <p:nvSpPr>
          <p:cNvPr id="81932" name="Rectangle 13"/>
          <p:cNvSpPr>
            <a:spLocks/>
          </p:cNvSpPr>
          <p:nvPr/>
        </p:nvSpPr>
        <p:spPr bwMode="auto">
          <a:xfrm>
            <a:off x="5002527" y="559355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0</a:t>
            </a:r>
          </a:p>
        </p:txBody>
      </p:sp>
      <p:sp>
        <p:nvSpPr>
          <p:cNvPr id="81933" name="Rectangle 14"/>
          <p:cNvSpPr>
            <a:spLocks/>
          </p:cNvSpPr>
          <p:nvPr/>
        </p:nvSpPr>
        <p:spPr bwMode="auto">
          <a:xfrm>
            <a:off x="5642609" y="5753577"/>
            <a:ext cx="5943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Mon</a:t>
            </a:r>
          </a:p>
        </p:txBody>
      </p:sp>
      <p:sp>
        <p:nvSpPr>
          <p:cNvPr id="81934" name="Rectangle 15"/>
          <p:cNvSpPr>
            <a:spLocks/>
          </p:cNvSpPr>
          <p:nvPr/>
        </p:nvSpPr>
        <p:spPr bwMode="auto">
          <a:xfrm>
            <a:off x="6728458" y="5753577"/>
            <a:ext cx="5943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Tue</a:t>
            </a:r>
          </a:p>
        </p:txBody>
      </p:sp>
      <p:sp>
        <p:nvSpPr>
          <p:cNvPr id="81935" name="Rectangle 16"/>
          <p:cNvSpPr>
            <a:spLocks/>
          </p:cNvSpPr>
          <p:nvPr/>
        </p:nvSpPr>
        <p:spPr bwMode="auto">
          <a:xfrm>
            <a:off x="7814309" y="5753577"/>
            <a:ext cx="5943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Wed</a:t>
            </a:r>
          </a:p>
        </p:txBody>
      </p:sp>
      <p:sp>
        <p:nvSpPr>
          <p:cNvPr id="81936" name="Rectangle 17"/>
          <p:cNvSpPr>
            <a:spLocks/>
          </p:cNvSpPr>
          <p:nvPr/>
        </p:nvSpPr>
        <p:spPr bwMode="auto">
          <a:xfrm>
            <a:off x="8900158" y="5753577"/>
            <a:ext cx="5943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Thu</a:t>
            </a:r>
          </a:p>
        </p:txBody>
      </p:sp>
      <p:sp>
        <p:nvSpPr>
          <p:cNvPr id="81937" name="Rectangle 18"/>
          <p:cNvSpPr>
            <a:spLocks/>
          </p:cNvSpPr>
          <p:nvPr/>
        </p:nvSpPr>
        <p:spPr bwMode="auto">
          <a:xfrm>
            <a:off x="9986009" y="5753577"/>
            <a:ext cx="59436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2071">
                <a:solidFill>
                  <a:schemeClr val="tx1"/>
                </a:solidFill>
              </a:rPr>
              <a:t>Fri</a:t>
            </a:r>
          </a:p>
        </p:txBody>
      </p:sp>
      <p:sp>
        <p:nvSpPr>
          <p:cNvPr id="101395" name="Rectangle 19"/>
          <p:cNvSpPr>
            <a:spLocks/>
          </p:cNvSpPr>
          <p:nvPr/>
        </p:nvSpPr>
        <p:spPr bwMode="auto">
          <a:xfrm>
            <a:off x="3859529" y="238602"/>
            <a:ext cx="33147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Tasks</a:t>
            </a:r>
          </a:p>
        </p:txBody>
      </p:sp>
      <p:sp>
        <p:nvSpPr>
          <p:cNvPr id="81939" name="Rectangle 20"/>
          <p:cNvSpPr>
            <a:spLocks/>
          </p:cNvSpPr>
          <p:nvPr/>
        </p:nvSpPr>
        <p:spPr bwMode="auto">
          <a:xfrm>
            <a:off x="3859529" y="684371"/>
            <a:ext cx="3314700" cy="445771"/>
          </a:xfrm>
          <a:prstGeom prst="rect">
            <a:avLst/>
          </a:prstGeom>
          <a:solidFill>
            <a:srgbClr val="E6E6E6"/>
          </a:solidFill>
          <a:ln w="25400">
            <a:solidFill>
              <a:schemeClr val="tx1"/>
            </a:solidFill>
            <a:miter lim="800000"/>
            <a:headEnd/>
            <a:tailEnd/>
          </a:ln>
        </p:spPr>
        <p:txBody>
          <a:bodyPr lIns="57151" tIns="57151" rIns="5715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340">
                <a:solidFill>
                  <a:schemeClr val="tx1"/>
                </a:solidFill>
              </a:rPr>
              <a:t>Code the user interface</a:t>
            </a:r>
          </a:p>
        </p:txBody>
      </p:sp>
      <p:sp>
        <p:nvSpPr>
          <p:cNvPr id="81940" name="Rectangle 21"/>
          <p:cNvSpPr>
            <a:spLocks/>
          </p:cNvSpPr>
          <p:nvPr/>
        </p:nvSpPr>
        <p:spPr bwMode="auto">
          <a:xfrm>
            <a:off x="3859529" y="1130142"/>
            <a:ext cx="3314700" cy="445771"/>
          </a:xfrm>
          <a:prstGeom prst="rect">
            <a:avLst/>
          </a:prstGeom>
          <a:solidFill>
            <a:srgbClr val="E6E6E6"/>
          </a:solidFill>
          <a:ln w="25400">
            <a:solidFill>
              <a:schemeClr val="tx1"/>
            </a:solidFill>
            <a:miter lim="800000"/>
            <a:headEnd/>
            <a:tailEnd/>
          </a:ln>
        </p:spPr>
        <p:txBody>
          <a:bodyPr lIns="57151" tIns="57151" rIns="5715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340">
                <a:solidFill>
                  <a:schemeClr val="tx1"/>
                </a:solidFill>
              </a:rPr>
              <a:t>Code the middle tier</a:t>
            </a:r>
          </a:p>
        </p:txBody>
      </p:sp>
      <p:sp>
        <p:nvSpPr>
          <p:cNvPr id="81941" name="Rectangle 22"/>
          <p:cNvSpPr>
            <a:spLocks/>
          </p:cNvSpPr>
          <p:nvPr/>
        </p:nvSpPr>
        <p:spPr bwMode="auto">
          <a:xfrm>
            <a:off x="3859529" y="1575911"/>
            <a:ext cx="3314700" cy="445771"/>
          </a:xfrm>
          <a:prstGeom prst="rect">
            <a:avLst/>
          </a:prstGeom>
          <a:solidFill>
            <a:srgbClr val="E6E6E6"/>
          </a:solidFill>
          <a:ln w="25400">
            <a:solidFill>
              <a:schemeClr val="tx1"/>
            </a:solidFill>
            <a:miter lim="800000"/>
            <a:headEnd/>
            <a:tailEnd/>
          </a:ln>
        </p:spPr>
        <p:txBody>
          <a:bodyPr lIns="57151" tIns="57151" rIns="5715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340" dirty="0">
                <a:solidFill>
                  <a:schemeClr val="tx1"/>
                </a:solidFill>
              </a:rPr>
              <a:t>Test the middle tier</a:t>
            </a:r>
          </a:p>
        </p:txBody>
      </p:sp>
      <p:sp>
        <p:nvSpPr>
          <p:cNvPr id="81942" name="Rectangle 23"/>
          <p:cNvSpPr>
            <a:spLocks/>
          </p:cNvSpPr>
          <p:nvPr/>
        </p:nvSpPr>
        <p:spPr bwMode="auto">
          <a:xfrm>
            <a:off x="3859529" y="2021682"/>
            <a:ext cx="3314700" cy="445771"/>
          </a:xfrm>
          <a:prstGeom prst="rect">
            <a:avLst/>
          </a:prstGeom>
          <a:solidFill>
            <a:srgbClr val="E6E6E6"/>
          </a:solidFill>
          <a:ln w="25400">
            <a:solidFill>
              <a:schemeClr val="tx1"/>
            </a:solidFill>
            <a:miter lim="800000"/>
            <a:headEnd/>
            <a:tailEnd/>
          </a:ln>
        </p:spPr>
        <p:txBody>
          <a:bodyPr lIns="57151" tIns="57151" rIns="5715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l" eaLnBrk="1" hangingPunct="1"/>
            <a:r>
              <a:rPr lang="en-US" altLang="nb-NO" sz="2340">
                <a:solidFill>
                  <a:schemeClr val="tx1"/>
                </a:solidFill>
              </a:rPr>
              <a:t>Write online help</a:t>
            </a:r>
          </a:p>
        </p:txBody>
      </p:sp>
      <p:sp>
        <p:nvSpPr>
          <p:cNvPr id="101400" name="Rectangle 24"/>
          <p:cNvSpPr>
            <a:spLocks/>
          </p:cNvSpPr>
          <p:nvPr/>
        </p:nvSpPr>
        <p:spPr bwMode="auto">
          <a:xfrm>
            <a:off x="7174229" y="238602"/>
            <a:ext cx="9144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Mon</a:t>
            </a:r>
          </a:p>
        </p:txBody>
      </p:sp>
      <p:sp>
        <p:nvSpPr>
          <p:cNvPr id="81944" name="Rectangle 25"/>
          <p:cNvSpPr>
            <a:spLocks/>
          </p:cNvSpPr>
          <p:nvPr/>
        </p:nvSpPr>
        <p:spPr bwMode="auto">
          <a:xfrm>
            <a:off x="7174229" y="684371"/>
            <a:ext cx="914400" cy="445771"/>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8</a:t>
            </a:r>
          </a:p>
        </p:txBody>
      </p:sp>
      <p:sp>
        <p:nvSpPr>
          <p:cNvPr id="81945" name="Rectangle 26"/>
          <p:cNvSpPr>
            <a:spLocks/>
          </p:cNvSpPr>
          <p:nvPr/>
        </p:nvSpPr>
        <p:spPr bwMode="auto">
          <a:xfrm>
            <a:off x="7174229" y="1130142"/>
            <a:ext cx="914400" cy="445771"/>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16</a:t>
            </a:r>
          </a:p>
        </p:txBody>
      </p:sp>
      <p:sp>
        <p:nvSpPr>
          <p:cNvPr id="81946" name="Rectangle 27"/>
          <p:cNvSpPr>
            <a:spLocks/>
          </p:cNvSpPr>
          <p:nvPr/>
        </p:nvSpPr>
        <p:spPr bwMode="auto">
          <a:xfrm>
            <a:off x="7174229" y="1575911"/>
            <a:ext cx="914400" cy="445771"/>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8</a:t>
            </a:r>
          </a:p>
        </p:txBody>
      </p:sp>
      <p:sp>
        <p:nvSpPr>
          <p:cNvPr id="81947" name="Rectangle 28"/>
          <p:cNvSpPr>
            <a:spLocks/>
          </p:cNvSpPr>
          <p:nvPr/>
        </p:nvSpPr>
        <p:spPr bwMode="auto">
          <a:xfrm>
            <a:off x="7174229" y="2021682"/>
            <a:ext cx="914400" cy="445771"/>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12</a:t>
            </a:r>
          </a:p>
        </p:txBody>
      </p:sp>
      <p:sp>
        <p:nvSpPr>
          <p:cNvPr id="101405" name="Rectangle 29"/>
          <p:cNvSpPr>
            <a:spLocks/>
          </p:cNvSpPr>
          <p:nvPr/>
        </p:nvSpPr>
        <p:spPr bwMode="auto">
          <a:xfrm>
            <a:off x="8088629" y="238602"/>
            <a:ext cx="9144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Tues</a:t>
            </a:r>
          </a:p>
        </p:txBody>
      </p:sp>
      <p:sp>
        <p:nvSpPr>
          <p:cNvPr id="101406" name="Rectangle 30"/>
          <p:cNvSpPr>
            <a:spLocks/>
          </p:cNvSpPr>
          <p:nvPr/>
        </p:nvSpPr>
        <p:spPr bwMode="auto">
          <a:xfrm>
            <a:off x="9003029" y="238602"/>
            <a:ext cx="9144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Wed</a:t>
            </a:r>
          </a:p>
        </p:txBody>
      </p:sp>
      <p:sp>
        <p:nvSpPr>
          <p:cNvPr id="101407" name="Rectangle 31"/>
          <p:cNvSpPr>
            <a:spLocks/>
          </p:cNvSpPr>
          <p:nvPr/>
        </p:nvSpPr>
        <p:spPr bwMode="auto">
          <a:xfrm>
            <a:off x="9917429" y="238602"/>
            <a:ext cx="9144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Thur</a:t>
            </a:r>
          </a:p>
        </p:txBody>
      </p:sp>
      <p:sp>
        <p:nvSpPr>
          <p:cNvPr id="101408" name="Rectangle 32"/>
          <p:cNvSpPr>
            <a:spLocks/>
          </p:cNvSpPr>
          <p:nvPr/>
        </p:nvSpPr>
        <p:spPr bwMode="auto">
          <a:xfrm>
            <a:off x="10831829" y="238602"/>
            <a:ext cx="914400" cy="445771"/>
          </a:xfrm>
          <a:prstGeom prst="rect">
            <a:avLst/>
          </a:prstGeom>
          <a:solidFill>
            <a:srgbClr val="3C88DC"/>
          </a:solidFill>
          <a:ln w="25400">
            <a:solidFill>
              <a:schemeClr val="tx1"/>
            </a:solidFill>
            <a:miter lim="800000"/>
            <a:headEnd/>
            <a:tailEnd/>
          </a:ln>
          <a:effectLst>
            <a:outerShdw blurRad="114300" dist="63500" dir="2700000" algn="ctr" rotWithShape="0">
              <a:schemeClr val="bg2">
                <a:alpha val="29999"/>
              </a:schemeClr>
            </a:outerShdw>
          </a:effectLst>
        </p:spPr>
        <p:txBody>
          <a:bodyPr lIns="0" tIns="0" rIns="0" bIns="0" anchor="ctr"/>
          <a:lstStyle/>
          <a:p>
            <a:pPr>
              <a:tabLst>
                <a:tab pos="960096" algn="l"/>
              </a:tabLst>
              <a:defRPr/>
            </a:pPr>
            <a:r>
              <a:rPr lang="en-US" sz="2791">
                <a:solidFill>
                  <a:srgbClr val="FFFFFF"/>
                </a:solidFill>
                <a:latin typeface="Gill Sans" pitchFamily="80" charset="0"/>
                <a:ea typeface="Gill Sans" pitchFamily="80" charset="0"/>
                <a:cs typeface="Gill Sans" pitchFamily="80" charset="0"/>
                <a:sym typeface="Gill Sans" pitchFamily="80" charset="0"/>
              </a:rPr>
              <a:t>Fri</a:t>
            </a:r>
          </a:p>
        </p:txBody>
      </p:sp>
      <p:sp>
        <p:nvSpPr>
          <p:cNvPr id="81952" name="Line 33"/>
          <p:cNvSpPr>
            <a:spLocks noChangeShapeType="1"/>
          </p:cNvSpPr>
          <p:nvPr/>
        </p:nvSpPr>
        <p:spPr bwMode="auto">
          <a:xfrm>
            <a:off x="5539738" y="3347562"/>
            <a:ext cx="5394960" cy="0"/>
          </a:xfrm>
          <a:prstGeom prst="line">
            <a:avLst/>
          </a:prstGeom>
          <a:noFill/>
          <a:ln w="25400">
            <a:solidFill>
              <a:srgbClr val="577AB1">
                <a:alpha val="50195"/>
              </a:srgbClr>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101410" name="Line 34"/>
          <p:cNvSpPr>
            <a:spLocks noChangeShapeType="1"/>
          </p:cNvSpPr>
          <p:nvPr/>
        </p:nvSpPr>
        <p:spPr bwMode="auto">
          <a:xfrm>
            <a:off x="5966936" y="3576162"/>
            <a:ext cx="1042988" cy="707232"/>
          </a:xfrm>
          <a:prstGeom prst="line">
            <a:avLst/>
          </a:prstGeom>
          <a:noFill/>
          <a:ln w="38100">
            <a:solidFill>
              <a:srgbClr val="023E7F"/>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101411" name="Oval 35"/>
          <p:cNvSpPr>
            <a:spLocks/>
          </p:cNvSpPr>
          <p:nvPr/>
        </p:nvSpPr>
        <p:spPr bwMode="auto">
          <a:xfrm>
            <a:off x="5802627" y="342757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2" name="Oval 36"/>
          <p:cNvSpPr>
            <a:spLocks/>
          </p:cNvSpPr>
          <p:nvPr/>
        </p:nvSpPr>
        <p:spPr bwMode="auto">
          <a:xfrm>
            <a:off x="7631427" y="255889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3" name="Oval 37"/>
          <p:cNvSpPr>
            <a:spLocks/>
          </p:cNvSpPr>
          <p:nvPr/>
        </p:nvSpPr>
        <p:spPr bwMode="auto">
          <a:xfrm>
            <a:off x="8545827" y="255889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4" name="Oval 38"/>
          <p:cNvSpPr>
            <a:spLocks/>
          </p:cNvSpPr>
          <p:nvPr/>
        </p:nvSpPr>
        <p:spPr bwMode="auto">
          <a:xfrm>
            <a:off x="9460227" y="255889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5" name="Oval 39"/>
          <p:cNvSpPr>
            <a:spLocks/>
          </p:cNvSpPr>
          <p:nvPr/>
        </p:nvSpPr>
        <p:spPr bwMode="auto">
          <a:xfrm>
            <a:off x="10374627" y="255889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6" name="Oval 40"/>
          <p:cNvSpPr>
            <a:spLocks/>
          </p:cNvSpPr>
          <p:nvPr/>
        </p:nvSpPr>
        <p:spPr bwMode="auto">
          <a:xfrm>
            <a:off x="11289027" y="2558891"/>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7" name="Line 41"/>
          <p:cNvSpPr>
            <a:spLocks noChangeShapeType="1"/>
          </p:cNvSpPr>
          <p:nvPr/>
        </p:nvSpPr>
        <p:spPr bwMode="auto">
          <a:xfrm rot="10800000" flipH="1">
            <a:off x="7018496" y="4157665"/>
            <a:ext cx="1101565" cy="134303"/>
          </a:xfrm>
          <a:prstGeom prst="line">
            <a:avLst/>
          </a:prstGeom>
          <a:noFill/>
          <a:ln w="38100">
            <a:solidFill>
              <a:srgbClr val="023E7F"/>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101418" name="Oval 42"/>
          <p:cNvSpPr>
            <a:spLocks/>
          </p:cNvSpPr>
          <p:nvPr/>
        </p:nvSpPr>
        <p:spPr bwMode="auto">
          <a:xfrm>
            <a:off x="6877047" y="4147662"/>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19" name="Line 43"/>
          <p:cNvSpPr>
            <a:spLocks noChangeShapeType="1"/>
          </p:cNvSpPr>
          <p:nvPr/>
        </p:nvSpPr>
        <p:spPr bwMode="auto">
          <a:xfrm>
            <a:off x="8102916" y="4174809"/>
            <a:ext cx="1120140" cy="790099"/>
          </a:xfrm>
          <a:prstGeom prst="line">
            <a:avLst/>
          </a:prstGeom>
          <a:noFill/>
          <a:ln w="38100">
            <a:solidFill>
              <a:srgbClr val="023E7F"/>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101420" name="Oval 44"/>
          <p:cNvSpPr>
            <a:spLocks/>
          </p:cNvSpPr>
          <p:nvPr/>
        </p:nvSpPr>
        <p:spPr bwMode="auto">
          <a:xfrm>
            <a:off x="7974327" y="4033362"/>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21" name="Line 45"/>
          <p:cNvSpPr>
            <a:spLocks noChangeShapeType="1"/>
          </p:cNvSpPr>
          <p:nvPr/>
        </p:nvSpPr>
        <p:spPr bwMode="auto">
          <a:xfrm>
            <a:off x="9197339" y="4947763"/>
            <a:ext cx="1100137" cy="485775"/>
          </a:xfrm>
          <a:prstGeom prst="line">
            <a:avLst/>
          </a:prstGeom>
          <a:noFill/>
          <a:ln w="38100">
            <a:solidFill>
              <a:srgbClr val="023E7F"/>
            </a:solidFill>
            <a:round/>
            <a:headEnd/>
            <a:tailEnd/>
          </a:ln>
          <a:extLst>
            <a:ext uri="{909E8E84-426E-40DD-AFC4-6F175D3DCCD1}">
              <a14:hiddenFill xmlns:a14="http://schemas.microsoft.com/office/drawing/2010/main">
                <a:noFill/>
              </a14:hiddenFill>
            </a:ext>
          </a:extLst>
        </p:spPr>
        <p:txBody>
          <a:bodyPr/>
          <a:lstStyle/>
          <a:p>
            <a:endParaRPr lang="nb-NO" sz="1215"/>
          </a:p>
        </p:txBody>
      </p:sp>
      <p:sp>
        <p:nvSpPr>
          <p:cNvPr id="101422" name="Oval 46"/>
          <p:cNvSpPr>
            <a:spLocks/>
          </p:cNvSpPr>
          <p:nvPr/>
        </p:nvSpPr>
        <p:spPr bwMode="auto">
          <a:xfrm>
            <a:off x="10146027" y="5290662"/>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sp>
        <p:nvSpPr>
          <p:cNvPr id="101423" name="Oval 47"/>
          <p:cNvSpPr>
            <a:spLocks/>
          </p:cNvSpPr>
          <p:nvPr/>
        </p:nvSpPr>
        <p:spPr bwMode="auto">
          <a:xfrm>
            <a:off x="9060178" y="4810602"/>
            <a:ext cx="262891" cy="262891"/>
          </a:xfrm>
          <a:prstGeom prst="ellipse">
            <a:avLst/>
          </a:prstGeom>
          <a:solidFill>
            <a:srgbClr val="0887E2"/>
          </a:solidFill>
          <a:ln w="25400">
            <a:solidFill>
              <a:srgbClr val="023E7F"/>
            </a:solidFill>
            <a:round/>
            <a:headEnd/>
            <a:tailEnd/>
          </a:ln>
          <a:effectLst>
            <a:outerShdw blurRad="114300" dist="63500" dir="2700000" algn="ctr" rotWithShape="0">
              <a:schemeClr val="bg2">
                <a:alpha val="29999"/>
              </a:schemeClr>
            </a:outerShdw>
          </a:effectLst>
        </p:spPr>
        <p:txBody>
          <a:bodyPr/>
          <a:lstStyle/>
          <a:p>
            <a:pPr>
              <a:defRPr/>
            </a:pPr>
            <a:endParaRPr lang="en-US" sz="1215">
              <a:latin typeface="Gill Sans" pitchFamily="80" charset="0"/>
              <a:ea typeface="ヒラギノ角ゴ Pro W3" pitchFamily="80" charset="-128"/>
              <a:sym typeface="Gill Sans" pitchFamily="80" charset="0"/>
            </a:endParaRPr>
          </a:p>
        </p:txBody>
      </p:sp>
      <p:grpSp>
        <p:nvGrpSpPr>
          <p:cNvPr id="81967" name="Group 48"/>
          <p:cNvGrpSpPr>
            <a:grpSpLocks/>
          </p:cNvGrpSpPr>
          <p:nvPr/>
        </p:nvGrpSpPr>
        <p:grpSpPr bwMode="auto">
          <a:xfrm>
            <a:off x="9003029" y="684373"/>
            <a:ext cx="914400" cy="1783080"/>
            <a:chOff x="0" y="0"/>
            <a:chExt cx="640" cy="1248"/>
          </a:xfrm>
        </p:grpSpPr>
        <p:sp>
          <p:nvSpPr>
            <p:cNvPr id="82004" name="Rectangle 4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5" name="Rectangle 5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6" name="Rectangle 5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7" name="Rectangle 5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81968" name="Group 53"/>
          <p:cNvGrpSpPr>
            <a:grpSpLocks/>
          </p:cNvGrpSpPr>
          <p:nvPr/>
        </p:nvGrpSpPr>
        <p:grpSpPr bwMode="auto">
          <a:xfrm>
            <a:off x="8088629" y="684373"/>
            <a:ext cx="914400" cy="1783080"/>
            <a:chOff x="0" y="0"/>
            <a:chExt cx="640" cy="1248"/>
          </a:xfrm>
        </p:grpSpPr>
        <p:sp>
          <p:nvSpPr>
            <p:cNvPr id="82000" name="Rectangle 5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1" name="Rectangle 5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2" name="Rectangle 5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2003" name="Rectangle 5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81969" name="Group 58"/>
          <p:cNvGrpSpPr>
            <a:grpSpLocks/>
          </p:cNvGrpSpPr>
          <p:nvPr/>
        </p:nvGrpSpPr>
        <p:grpSpPr bwMode="auto">
          <a:xfrm>
            <a:off x="10831829" y="684373"/>
            <a:ext cx="914400" cy="1783080"/>
            <a:chOff x="0" y="0"/>
            <a:chExt cx="640" cy="1248"/>
          </a:xfrm>
        </p:grpSpPr>
        <p:sp>
          <p:nvSpPr>
            <p:cNvPr id="81996" name="Rectangle 5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7" name="Rectangle 6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8" name="Rectangle 6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9" name="Rectangle 6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81970" name="Group 63"/>
          <p:cNvGrpSpPr>
            <a:grpSpLocks/>
          </p:cNvGrpSpPr>
          <p:nvPr/>
        </p:nvGrpSpPr>
        <p:grpSpPr bwMode="auto">
          <a:xfrm>
            <a:off x="9917429" y="684373"/>
            <a:ext cx="914400" cy="1783080"/>
            <a:chOff x="0" y="0"/>
            <a:chExt cx="640" cy="1248"/>
          </a:xfrm>
        </p:grpSpPr>
        <p:sp>
          <p:nvSpPr>
            <p:cNvPr id="81992" name="Rectangle 6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3" name="Rectangle 6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4" name="Rectangle 6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95" name="Rectangle 6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101444" name="Group 68"/>
          <p:cNvGrpSpPr>
            <a:grpSpLocks/>
          </p:cNvGrpSpPr>
          <p:nvPr/>
        </p:nvGrpSpPr>
        <p:grpSpPr bwMode="auto">
          <a:xfrm>
            <a:off x="8088629" y="684373"/>
            <a:ext cx="914400" cy="1783080"/>
            <a:chOff x="0" y="0"/>
            <a:chExt cx="640" cy="1248"/>
          </a:xfrm>
        </p:grpSpPr>
        <p:sp>
          <p:nvSpPr>
            <p:cNvPr id="81988" name="Rectangle 6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4</a:t>
              </a:r>
            </a:p>
          </p:txBody>
        </p:sp>
        <p:sp>
          <p:nvSpPr>
            <p:cNvPr id="81989" name="Rectangle 7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12</a:t>
              </a:r>
            </a:p>
          </p:txBody>
        </p:sp>
        <p:sp>
          <p:nvSpPr>
            <p:cNvPr id="81990" name="Rectangle 7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16</a:t>
              </a:r>
            </a:p>
          </p:txBody>
        </p:sp>
        <p:sp>
          <p:nvSpPr>
            <p:cNvPr id="81991" name="Rectangle 7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101449" name="Group 73"/>
          <p:cNvGrpSpPr>
            <a:grpSpLocks/>
          </p:cNvGrpSpPr>
          <p:nvPr/>
        </p:nvGrpSpPr>
        <p:grpSpPr bwMode="auto">
          <a:xfrm>
            <a:off x="9917429" y="684373"/>
            <a:ext cx="914400" cy="1783080"/>
            <a:chOff x="0" y="0"/>
            <a:chExt cx="640" cy="1248"/>
          </a:xfrm>
        </p:grpSpPr>
        <p:sp>
          <p:nvSpPr>
            <p:cNvPr id="81984" name="Rectangle 7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85" name="Rectangle 7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7</a:t>
              </a:r>
            </a:p>
          </p:txBody>
        </p:sp>
        <p:sp>
          <p:nvSpPr>
            <p:cNvPr id="81986" name="Rectangle 7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11</a:t>
              </a:r>
            </a:p>
          </p:txBody>
        </p:sp>
        <p:sp>
          <p:nvSpPr>
            <p:cNvPr id="81987" name="Rectangle 7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101454" name="Group 78"/>
          <p:cNvGrpSpPr>
            <a:grpSpLocks/>
          </p:cNvGrpSpPr>
          <p:nvPr/>
        </p:nvGrpSpPr>
        <p:grpSpPr bwMode="auto">
          <a:xfrm>
            <a:off x="9003029" y="684373"/>
            <a:ext cx="914400" cy="1783080"/>
            <a:chOff x="0" y="0"/>
            <a:chExt cx="640" cy="1248"/>
          </a:xfrm>
        </p:grpSpPr>
        <p:sp>
          <p:nvSpPr>
            <p:cNvPr id="81980" name="Rectangle 79"/>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8</a:t>
              </a:r>
            </a:p>
          </p:txBody>
        </p:sp>
        <p:sp>
          <p:nvSpPr>
            <p:cNvPr id="81981" name="Rectangle 80"/>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10</a:t>
              </a:r>
            </a:p>
          </p:txBody>
        </p:sp>
        <p:sp>
          <p:nvSpPr>
            <p:cNvPr id="81982" name="Rectangle 81"/>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16</a:t>
              </a:r>
            </a:p>
          </p:txBody>
        </p:sp>
        <p:sp>
          <p:nvSpPr>
            <p:cNvPr id="81983" name="Rectangle 82"/>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grpSp>
        <p:nvGrpSpPr>
          <p:cNvPr id="101459" name="Group 83"/>
          <p:cNvGrpSpPr>
            <a:grpSpLocks/>
          </p:cNvGrpSpPr>
          <p:nvPr/>
        </p:nvGrpSpPr>
        <p:grpSpPr bwMode="auto">
          <a:xfrm>
            <a:off x="10831829" y="684373"/>
            <a:ext cx="914400" cy="1783080"/>
            <a:chOff x="0" y="0"/>
            <a:chExt cx="640" cy="1248"/>
          </a:xfrm>
        </p:grpSpPr>
        <p:sp>
          <p:nvSpPr>
            <p:cNvPr id="81976" name="Rectangle 84"/>
            <p:cNvSpPr>
              <a:spLocks/>
            </p:cNvSpPr>
            <p:nvPr/>
          </p:nvSpPr>
          <p:spPr bwMode="auto">
            <a:xfrm>
              <a:off x="0" y="0"/>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77" name="Rectangle 85"/>
            <p:cNvSpPr>
              <a:spLocks/>
            </p:cNvSpPr>
            <p:nvPr/>
          </p:nvSpPr>
          <p:spPr bwMode="auto">
            <a:xfrm>
              <a:off x="0" y="312"/>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sp>
          <p:nvSpPr>
            <p:cNvPr id="81978" name="Rectangle 86"/>
            <p:cNvSpPr>
              <a:spLocks/>
            </p:cNvSpPr>
            <p:nvPr/>
          </p:nvSpPr>
          <p:spPr bwMode="auto">
            <a:xfrm>
              <a:off x="0" y="624"/>
              <a:ext cx="640" cy="312"/>
            </a:xfrm>
            <a:prstGeom prst="rect">
              <a:avLst/>
            </a:prstGeom>
            <a:solidFill>
              <a:srgbClr val="E6E6E6"/>
            </a:solidFill>
            <a:ln w="25400">
              <a:solidFill>
                <a:schemeClr val="tx1"/>
              </a:solidFill>
              <a:miter lim="800000"/>
              <a:headEnd/>
              <a:tailEnd/>
            </a:ln>
          </p:spPr>
          <p:txBody>
            <a:bodyPr lIns="57151" tIns="57151" rIns="182761" bIns="57151"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340">
                  <a:solidFill>
                    <a:schemeClr val="tx1"/>
                  </a:solidFill>
                </a:rPr>
                <a:t>8</a:t>
              </a:r>
            </a:p>
          </p:txBody>
        </p:sp>
        <p:sp>
          <p:nvSpPr>
            <p:cNvPr id="81979" name="Rectangle 87"/>
            <p:cNvSpPr>
              <a:spLocks/>
            </p:cNvSpPr>
            <p:nvPr/>
          </p:nvSpPr>
          <p:spPr bwMode="auto">
            <a:xfrm>
              <a:off x="0" y="936"/>
              <a:ext cx="640" cy="312"/>
            </a:xfrm>
            <a:prstGeom prst="rect">
              <a:avLst/>
            </a:prstGeom>
            <a:solidFill>
              <a:srgbClr val="E6E6E6"/>
            </a:solidFill>
            <a:ln w="25400">
              <a:solidFill>
                <a:schemeClr val="tx1"/>
              </a:solidFill>
              <a:miter lim="800000"/>
              <a:headEnd/>
              <a:tailEnd/>
            </a:ln>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endParaRPr lang="nb-NO" altLang="nb-NO" sz="2880"/>
            </a:p>
          </p:txBody>
        </p:sp>
      </p:grpSp>
      <p:sp>
        <p:nvSpPr>
          <p:cNvPr id="81975" name="Rectangle 88"/>
          <p:cNvSpPr>
            <a:spLocks/>
          </p:cNvSpPr>
          <p:nvPr/>
        </p:nvSpPr>
        <p:spPr bwMode="auto">
          <a:xfrm>
            <a:off x="5002527" y="3158967"/>
            <a:ext cx="491491"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algn="r" eaLnBrk="1" hangingPunct="1"/>
            <a:r>
              <a:rPr lang="en-US" altLang="nb-NO" sz="2071">
                <a:solidFill>
                  <a:schemeClr val="tx1"/>
                </a:solidFill>
              </a:rPr>
              <a:t>50</a:t>
            </a:r>
          </a:p>
        </p:txBody>
      </p:sp>
      <p:sp>
        <p:nvSpPr>
          <p:cNvPr id="89" name="Title 1"/>
          <p:cNvSpPr>
            <a:spLocks noGrp="1"/>
          </p:cNvSpPr>
          <p:nvPr>
            <p:ph type="title"/>
          </p:nvPr>
        </p:nvSpPr>
        <p:spPr>
          <a:xfrm>
            <a:off x="1024127" y="96254"/>
            <a:ext cx="2221993" cy="1215189"/>
          </a:xfrm>
        </p:spPr>
        <p:txBody>
          <a:bodyPr/>
          <a:lstStyle/>
          <a:p>
            <a:r>
              <a:rPr lang="nb-NO" b="1" dirty="0"/>
              <a:t>BURNDOWN </a:t>
            </a:r>
            <a:r>
              <a:rPr lang="nb-NO" b="1" dirty="0" err="1"/>
              <a:t>ChART</a:t>
            </a:r>
            <a:endParaRPr lang="nb-NO" b="1" dirty="0"/>
          </a:p>
        </p:txBody>
      </p:sp>
      <p:sp>
        <p:nvSpPr>
          <p:cNvPr id="2" name="Date Placeholder 1">
            <a:extLst>
              <a:ext uri="{FF2B5EF4-FFF2-40B4-BE49-F238E27FC236}">
                <a16:creationId xmlns:a16="http://schemas.microsoft.com/office/drawing/2014/main" id="{45547113-22F1-30D0-1499-D8A1E189DB70}"/>
              </a:ext>
            </a:extLst>
          </p:cNvPr>
          <p:cNvSpPr>
            <a:spLocks noGrp="1"/>
          </p:cNvSpPr>
          <p:nvPr>
            <p:ph type="dt" sz="half" idx="10"/>
          </p:nvPr>
        </p:nvSpPr>
        <p:spPr/>
        <p:txBody>
          <a:bodyPr/>
          <a:lstStyle/>
          <a:p>
            <a:pPr>
              <a:defRPr/>
            </a:pPr>
            <a:fld id="{5CCF06D6-AFEB-4306-B74D-9C59B3A46E64}" type="datetime1">
              <a:rPr lang="nb-NO" smtClean="0"/>
              <a:t>15.11.2022</a:t>
            </a:fld>
            <a:endParaRPr lang="en-US"/>
          </a:p>
        </p:txBody>
      </p:sp>
    </p:spTree>
    <p:extLst>
      <p:ext uri="{BB962C8B-B14F-4D97-AF65-F5344CB8AC3E}">
        <p14:creationId xmlns:p14="http://schemas.microsoft.com/office/powerpoint/2010/main" val="1927762222"/>
      </p:ext>
    </p:extLst>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14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1" nodeType="clickEffect">
                                  <p:stCondLst>
                                    <p:cond delay="0"/>
                                  </p:stCondLst>
                                  <p:childTnLst>
                                    <p:animEffect transition="out" filter="fade">
                                      <p:cBhvr>
                                        <p:cTn id="10" dur="500"/>
                                        <p:tgtEl>
                                          <p:spTgt spid="101412"/>
                                        </p:tgtEl>
                                      </p:cBhvr>
                                    </p:animEffect>
                                    <p:set>
                                      <p:cBhvr>
                                        <p:cTn id="11" dur="1" fill="hold">
                                          <p:stCondLst>
                                            <p:cond delay="499"/>
                                          </p:stCondLst>
                                        </p:cTn>
                                        <p:tgtEl>
                                          <p:spTgt spid="101412"/>
                                        </p:tgtEl>
                                        <p:attrNameLst>
                                          <p:attrName>style.visibility</p:attrName>
                                        </p:attrNameLst>
                                      </p:cBhvr>
                                      <p:to>
                                        <p:strVal val="hidden"/>
                                      </p:to>
                                    </p:set>
                                  </p:childTnLst>
                                </p:cTn>
                              </p:par>
                            </p:childTnLst>
                          </p:cTn>
                        </p:par>
                        <p:par>
                          <p:cTn id="12" fill="hold" nodeType="afterGroup">
                            <p:stCondLst>
                              <p:cond delay="500"/>
                            </p:stCondLst>
                            <p:childTnLst>
                              <p:par>
                                <p:cTn id="13" presetID="10" presetClass="entr" presetSubtype="0" fill="hold" grpId="0" nodeType="afterEffect">
                                  <p:stCondLst>
                                    <p:cond delay="500"/>
                                  </p:stCondLst>
                                  <p:childTnLst>
                                    <p:set>
                                      <p:cBhvr>
                                        <p:cTn id="14" dur="1" fill="hold">
                                          <p:stCondLst>
                                            <p:cond delay="0"/>
                                          </p:stCondLst>
                                        </p:cTn>
                                        <p:tgtEl>
                                          <p:spTgt spid="101411"/>
                                        </p:tgtEl>
                                        <p:attrNameLst>
                                          <p:attrName>style.visibility</p:attrName>
                                        </p:attrNameLst>
                                      </p:cBhvr>
                                      <p:to>
                                        <p:strVal val="visible"/>
                                      </p:to>
                                    </p:set>
                                    <p:animEffect transition="in" filter="fade">
                                      <p:cBhvr>
                                        <p:cTn id="15" dur="500"/>
                                        <p:tgtEl>
                                          <p:spTgt spid="1014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101444"/>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0141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500"/>
                                        <p:tgtEl>
                                          <p:spTgt spid="101413"/>
                                        </p:tgtEl>
                                      </p:cBhvr>
                                    </p:animEffect>
                                    <p:set>
                                      <p:cBhvr>
                                        <p:cTn id="28" dur="1" fill="hold">
                                          <p:stCondLst>
                                            <p:cond delay="499"/>
                                          </p:stCondLst>
                                        </p:cTn>
                                        <p:tgtEl>
                                          <p:spTgt spid="101413"/>
                                        </p:tgtEl>
                                        <p:attrNameLst>
                                          <p:attrName>style.visibility</p:attrName>
                                        </p:attrNameLst>
                                      </p:cBhvr>
                                      <p:to>
                                        <p:strVal val="hidden"/>
                                      </p:to>
                                    </p:set>
                                  </p:childTnLst>
                                </p:cTn>
                              </p:par>
                            </p:childTnLst>
                          </p:cTn>
                        </p:par>
                        <p:par>
                          <p:cTn id="29" fill="hold" nodeType="afterGroup">
                            <p:stCondLst>
                              <p:cond delay="500"/>
                            </p:stCondLst>
                            <p:childTnLst>
                              <p:par>
                                <p:cTn id="30" presetID="10" presetClass="entr" presetSubtype="0" fill="hold" grpId="0" nodeType="afterEffect">
                                  <p:stCondLst>
                                    <p:cond delay="500"/>
                                  </p:stCondLst>
                                  <p:childTnLst>
                                    <p:set>
                                      <p:cBhvr>
                                        <p:cTn id="31" dur="1" fill="hold">
                                          <p:stCondLst>
                                            <p:cond delay="0"/>
                                          </p:stCondLst>
                                        </p:cTn>
                                        <p:tgtEl>
                                          <p:spTgt spid="101418"/>
                                        </p:tgtEl>
                                        <p:attrNameLst>
                                          <p:attrName>style.visibility</p:attrName>
                                        </p:attrNameLst>
                                      </p:cBhvr>
                                      <p:to>
                                        <p:strVal val="visible"/>
                                      </p:to>
                                    </p:set>
                                    <p:animEffect transition="in" filter="fade">
                                      <p:cBhvr>
                                        <p:cTn id="32" dur="500"/>
                                        <p:tgtEl>
                                          <p:spTgt spid="101418"/>
                                        </p:tgtEl>
                                      </p:cBhvr>
                                    </p:animEffect>
                                  </p:childTnLst>
                                </p:cTn>
                              </p:par>
                            </p:childTnLst>
                          </p:cTn>
                        </p:par>
                        <p:par>
                          <p:cTn id="33" fill="hold" nodeType="afterGroup">
                            <p:stCondLst>
                              <p:cond delay="1500"/>
                            </p:stCondLst>
                            <p:childTnLst>
                              <p:par>
                                <p:cTn id="34" presetID="10" presetClass="entr" presetSubtype="0" fill="hold" nodeType="afterEffect">
                                  <p:stCondLst>
                                    <p:cond delay="0"/>
                                  </p:stCondLst>
                                  <p:childTnLst>
                                    <p:set>
                                      <p:cBhvr>
                                        <p:cTn id="35" dur="1" fill="hold">
                                          <p:stCondLst>
                                            <p:cond delay="0"/>
                                          </p:stCondLst>
                                        </p:cTn>
                                        <p:tgtEl>
                                          <p:spTgt spid="101410"/>
                                        </p:tgtEl>
                                        <p:attrNameLst>
                                          <p:attrName>style.visibility</p:attrName>
                                        </p:attrNameLst>
                                      </p:cBhvr>
                                      <p:to>
                                        <p:strVal val="visible"/>
                                      </p:to>
                                    </p:set>
                                    <p:animEffect transition="in" filter="fade">
                                      <p:cBhvr>
                                        <p:cTn id="36" dur="500"/>
                                        <p:tgtEl>
                                          <p:spTgt spid="10141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01454"/>
                                        </p:tgtEl>
                                        <p:attrNameLst>
                                          <p:attrName>style.visibility</p:attrName>
                                        </p:attrNameLst>
                                      </p:cBhvr>
                                      <p:to>
                                        <p:strVal val="visible"/>
                                      </p:to>
                                    </p:set>
                                  </p:childTnLst>
                                </p:cTn>
                              </p:par>
                            </p:childTnLst>
                          </p:cTn>
                        </p:par>
                        <p:par>
                          <p:cTn id="41" fill="hold" nodeType="afterGroup">
                            <p:stCondLst>
                              <p:cond delay="500"/>
                            </p:stCondLst>
                            <p:childTnLst>
                              <p:par>
                                <p:cTn id="42" presetID="1" presetClass="entr" presetSubtype="0" fill="hold" grpId="0" nodeType="afterEffect">
                                  <p:stCondLst>
                                    <p:cond delay="1000"/>
                                  </p:stCondLst>
                                  <p:childTnLst>
                                    <p:set>
                                      <p:cBhvr>
                                        <p:cTn id="43" dur="1" fill="hold">
                                          <p:stCondLst>
                                            <p:cond delay="499"/>
                                          </p:stCondLst>
                                        </p:cTn>
                                        <p:tgtEl>
                                          <p:spTgt spid="101414"/>
                                        </p:tgtEl>
                                        <p:attrNameLst>
                                          <p:attrName>style.visibility</p:attrName>
                                        </p:attrNameLst>
                                      </p:cBhvr>
                                      <p:to>
                                        <p:strVal val="visible"/>
                                      </p:to>
                                    </p:set>
                                  </p:childTnLst>
                                </p:cTn>
                              </p:par>
                            </p:childTnLst>
                          </p:cTn>
                        </p:par>
                        <p:par>
                          <p:cTn id="44" fill="hold" nodeType="afterGroup">
                            <p:stCondLst>
                              <p:cond delay="2000"/>
                            </p:stCondLst>
                            <p:childTnLst>
                              <p:par>
                                <p:cTn id="45" presetID="10" presetClass="exit" presetSubtype="0" fill="hold" grpId="1" nodeType="afterEffect">
                                  <p:stCondLst>
                                    <p:cond delay="1000"/>
                                  </p:stCondLst>
                                  <p:childTnLst>
                                    <p:animEffect transition="out" filter="fade">
                                      <p:cBhvr>
                                        <p:cTn id="46" dur="500"/>
                                        <p:tgtEl>
                                          <p:spTgt spid="101414"/>
                                        </p:tgtEl>
                                      </p:cBhvr>
                                    </p:animEffect>
                                    <p:set>
                                      <p:cBhvr>
                                        <p:cTn id="47" dur="1" fill="hold">
                                          <p:stCondLst>
                                            <p:cond delay="499"/>
                                          </p:stCondLst>
                                        </p:cTn>
                                        <p:tgtEl>
                                          <p:spTgt spid="101414"/>
                                        </p:tgtEl>
                                        <p:attrNameLst>
                                          <p:attrName>style.visibility</p:attrName>
                                        </p:attrNameLst>
                                      </p:cBhvr>
                                      <p:to>
                                        <p:strVal val="hidden"/>
                                      </p:to>
                                    </p:set>
                                  </p:childTnLst>
                                </p:cTn>
                              </p:par>
                            </p:childTnLst>
                          </p:cTn>
                        </p:par>
                        <p:par>
                          <p:cTn id="48" fill="hold" nodeType="afterGroup">
                            <p:stCondLst>
                              <p:cond delay="3500"/>
                            </p:stCondLst>
                            <p:childTnLst>
                              <p:par>
                                <p:cTn id="49" presetID="10" presetClass="entr" presetSubtype="0" fill="hold" grpId="0" nodeType="afterEffect">
                                  <p:stCondLst>
                                    <p:cond delay="500"/>
                                  </p:stCondLst>
                                  <p:childTnLst>
                                    <p:set>
                                      <p:cBhvr>
                                        <p:cTn id="50" dur="1" fill="hold">
                                          <p:stCondLst>
                                            <p:cond delay="0"/>
                                          </p:stCondLst>
                                        </p:cTn>
                                        <p:tgtEl>
                                          <p:spTgt spid="101420"/>
                                        </p:tgtEl>
                                        <p:attrNameLst>
                                          <p:attrName>style.visibility</p:attrName>
                                        </p:attrNameLst>
                                      </p:cBhvr>
                                      <p:to>
                                        <p:strVal val="visible"/>
                                      </p:to>
                                    </p:set>
                                    <p:animEffect transition="in" filter="fade">
                                      <p:cBhvr>
                                        <p:cTn id="51" dur="500"/>
                                        <p:tgtEl>
                                          <p:spTgt spid="101420"/>
                                        </p:tgtEl>
                                      </p:cBhvr>
                                    </p:animEffect>
                                  </p:childTnLst>
                                </p:cTn>
                              </p:par>
                            </p:childTnLst>
                          </p:cTn>
                        </p:par>
                        <p:par>
                          <p:cTn id="52" fill="hold" nodeType="afterGroup">
                            <p:stCondLst>
                              <p:cond delay="4500"/>
                            </p:stCondLst>
                            <p:childTnLst>
                              <p:par>
                                <p:cTn id="53" presetID="10" presetClass="entr" presetSubtype="0" fill="hold" nodeType="afterEffect">
                                  <p:stCondLst>
                                    <p:cond delay="0"/>
                                  </p:stCondLst>
                                  <p:childTnLst>
                                    <p:set>
                                      <p:cBhvr>
                                        <p:cTn id="54" dur="1" fill="hold">
                                          <p:stCondLst>
                                            <p:cond delay="0"/>
                                          </p:stCondLst>
                                        </p:cTn>
                                        <p:tgtEl>
                                          <p:spTgt spid="101417"/>
                                        </p:tgtEl>
                                        <p:attrNameLst>
                                          <p:attrName>style.visibility</p:attrName>
                                        </p:attrNameLst>
                                      </p:cBhvr>
                                      <p:to>
                                        <p:strVal val="visible"/>
                                      </p:to>
                                    </p:set>
                                    <p:animEffect transition="in" filter="fade">
                                      <p:cBhvr>
                                        <p:cTn id="55" dur="500"/>
                                        <p:tgtEl>
                                          <p:spTgt spid="101417"/>
                                        </p:tgtEl>
                                      </p:cBhvr>
                                    </p:animEffect>
                                  </p:childTnLst>
                                </p:cTn>
                              </p:par>
                            </p:childTnLst>
                          </p:cTn>
                        </p:par>
                        <p:par>
                          <p:cTn id="56" fill="hold" nodeType="afterGroup">
                            <p:stCondLst>
                              <p:cond delay="5000"/>
                            </p:stCondLst>
                            <p:childTnLst>
                              <p:par>
                                <p:cTn id="57" presetID="1" presetClass="entr" presetSubtype="0" fill="hold" nodeType="afterEffect">
                                  <p:stCondLst>
                                    <p:cond delay="0"/>
                                  </p:stCondLst>
                                  <p:childTnLst>
                                    <p:set>
                                      <p:cBhvr>
                                        <p:cTn id="58" dur="1" fill="hold">
                                          <p:stCondLst>
                                            <p:cond delay="499"/>
                                          </p:stCondLst>
                                        </p:cTn>
                                        <p:tgtEl>
                                          <p:spTgt spid="101449"/>
                                        </p:tgtEl>
                                        <p:attrNameLst>
                                          <p:attrName>style.visibility</p:attrName>
                                        </p:attrNameLst>
                                      </p:cBhvr>
                                      <p:to>
                                        <p:strVal val="visible"/>
                                      </p:to>
                                    </p:set>
                                  </p:childTnLst>
                                </p:cTn>
                              </p:par>
                            </p:childTnLst>
                          </p:cTn>
                        </p:par>
                        <p:par>
                          <p:cTn id="59" fill="hold" nodeType="afterGroup">
                            <p:stCondLst>
                              <p:cond delay="5500"/>
                            </p:stCondLst>
                            <p:childTnLst>
                              <p:par>
                                <p:cTn id="60" presetID="1" presetClass="entr" presetSubtype="0" fill="hold" grpId="0" nodeType="afterEffect">
                                  <p:stCondLst>
                                    <p:cond delay="0"/>
                                  </p:stCondLst>
                                  <p:childTnLst>
                                    <p:set>
                                      <p:cBhvr>
                                        <p:cTn id="61" dur="1" fill="hold">
                                          <p:stCondLst>
                                            <p:cond delay="499"/>
                                          </p:stCondLst>
                                        </p:cTn>
                                        <p:tgtEl>
                                          <p:spTgt spid="101415"/>
                                        </p:tgtEl>
                                        <p:attrNameLst>
                                          <p:attrName>style.visibility</p:attrName>
                                        </p:attrNameLst>
                                      </p:cBhvr>
                                      <p:to>
                                        <p:strVal val="visible"/>
                                      </p:to>
                                    </p:set>
                                  </p:childTnLst>
                                </p:cTn>
                              </p:par>
                            </p:childTnLst>
                          </p:cTn>
                        </p:par>
                        <p:par>
                          <p:cTn id="62" fill="hold" nodeType="afterGroup">
                            <p:stCondLst>
                              <p:cond delay="6000"/>
                            </p:stCondLst>
                            <p:childTnLst>
                              <p:par>
                                <p:cTn id="63" presetID="10" presetClass="exit" presetSubtype="0" fill="hold" grpId="1" nodeType="afterEffect">
                                  <p:stCondLst>
                                    <p:cond delay="0"/>
                                  </p:stCondLst>
                                  <p:childTnLst>
                                    <p:animEffect transition="out" filter="fade">
                                      <p:cBhvr>
                                        <p:cTn id="64" dur="500"/>
                                        <p:tgtEl>
                                          <p:spTgt spid="101415"/>
                                        </p:tgtEl>
                                      </p:cBhvr>
                                    </p:animEffect>
                                    <p:set>
                                      <p:cBhvr>
                                        <p:cTn id="65" dur="1" fill="hold">
                                          <p:stCondLst>
                                            <p:cond delay="499"/>
                                          </p:stCondLst>
                                        </p:cTn>
                                        <p:tgtEl>
                                          <p:spTgt spid="101415"/>
                                        </p:tgtEl>
                                        <p:attrNameLst>
                                          <p:attrName>style.visibility</p:attrName>
                                        </p:attrNameLst>
                                      </p:cBhvr>
                                      <p:to>
                                        <p:strVal val="hidden"/>
                                      </p:to>
                                    </p:set>
                                  </p:childTnLst>
                                </p:cTn>
                              </p:par>
                            </p:childTnLst>
                          </p:cTn>
                        </p:par>
                        <p:par>
                          <p:cTn id="66" fill="hold" nodeType="afterGroup">
                            <p:stCondLst>
                              <p:cond delay="6500"/>
                            </p:stCondLst>
                            <p:childTnLst>
                              <p:par>
                                <p:cTn id="67" presetID="10" presetClass="entr" presetSubtype="0" fill="hold" grpId="0" nodeType="afterEffect">
                                  <p:stCondLst>
                                    <p:cond delay="500"/>
                                  </p:stCondLst>
                                  <p:childTnLst>
                                    <p:set>
                                      <p:cBhvr>
                                        <p:cTn id="68" dur="1" fill="hold">
                                          <p:stCondLst>
                                            <p:cond delay="0"/>
                                          </p:stCondLst>
                                        </p:cTn>
                                        <p:tgtEl>
                                          <p:spTgt spid="101423"/>
                                        </p:tgtEl>
                                        <p:attrNameLst>
                                          <p:attrName>style.visibility</p:attrName>
                                        </p:attrNameLst>
                                      </p:cBhvr>
                                      <p:to>
                                        <p:strVal val="visible"/>
                                      </p:to>
                                    </p:set>
                                    <p:animEffect transition="in" filter="fade">
                                      <p:cBhvr>
                                        <p:cTn id="69" dur="500"/>
                                        <p:tgtEl>
                                          <p:spTgt spid="101423"/>
                                        </p:tgtEl>
                                      </p:cBhvr>
                                    </p:animEffect>
                                  </p:childTnLst>
                                </p:cTn>
                              </p:par>
                            </p:childTnLst>
                          </p:cTn>
                        </p:par>
                        <p:par>
                          <p:cTn id="70" fill="hold" nodeType="afterGroup">
                            <p:stCondLst>
                              <p:cond delay="7500"/>
                            </p:stCondLst>
                            <p:childTnLst>
                              <p:par>
                                <p:cTn id="71" presetID="10" presetClass="entr" presetSubtype="0" fill="hold" nodeType="afterEffect">
                                  <p:stCondLst>
                                    <p:cond delay="0"/>
                                  </p:stCondLst>
                                  <p:childTnLst>
                                    <p:set>
                                      <p:cBhvr>
                                        <p:cTn id="72" dur="1" fill="hold">
                                          <p:stCondLst>
                                            <p:cond delay="0"/>
                                          </p:stCondLst>
                                        </p:cTn>
                                        <p:tgtEl>
                                          <p:spTgt spid="101419"/>
                                        </p:tgtEl>
                                        <p:attrNameLst>
                                          <p:attrName>style.visibility</p:attrName>
                                        </p:attrNameLst>
                                      </p:cBhvr>
                                      <p:to>
                                        <p:strVal val="visible"/>
                                      </p:to>
                                    </p:set>
                                    <p:animEffect transition="in" filter="fade">
                                      <p:cBhvr>
                                        <p:cTn id="73" dur="500"/>
                                        <p:tgtEl>
                                          <p:spTgt spid="101419"/>
                                        </p:tgtEl>
                                      </p:cBhvr>
                                    </p:animEffect>
                                  </p:childTnLst>
                                </p:cTn>
                              </p:par>
                            </p:childTnLst>
                          </p:cTn>
                        </p:par>
                        <p:par>
                          <p:cTn id="74" fill="hold" nodeType="afterGroup">
                            <p:stCondLst>
                              <p:cond delay="8000"/>
                            </p:stCondLst>
                            <p:childTnLst>
                              <p:par>
                                <p:cTn id="75" presetID="1" presetClass="entr" presetSubtype="0" fill="hold" nodeType="afterEffect">
                                  <p:stCondLst>
                                    <p:cond delay="0"/>
                                  </p:stCondLst>
                                  <p:childTnLst>
                                    <p:set>
                                      <p:cBhvr>
                                        <p:cTn id="76" dur="1" fill="hold">
                                          <p:stCondLst>
                                            <p:cond delay="499"/>
                                          </p:stCondLst>
                                        </p:cTn>
                                        <p:tgtEl>
                                          <p:spTgt spid="101459"/>
                                        </p:tgtEl>
                                        <p:attrNameLst>
                                          <p:attrName>style.visibility</p:attrName>
                                        </p:attrNameLst>
                                      </p:cBhvr>
                                      <p:to>
                                        <p:strVal val="visible"/>
                                      </p:to>
                                    </p:set>
                                  </p:childTnLst>
                                </p:cTn>
                              </p:par>
                            </p:childTnLst>
                          </p:cTn>
                        </p:par>
                        <p:par>
                          <p:cTn id="77" fill="hold" nodeType="afterGroup">
                            <p:stCondLst>
                              <p:cond delay="8500"/>
                            </p:stCondLst>
                            <p:childTnLst>
                              <p:par>
                                <p:cTn id="78" presetID="1" presetClass="entr" presetSubtype="0" fill="hold" grpId="0" nodeType="afterEffect">
                                  <p:stCondLst>
                                    <p:cond delay="0"/>
                                  </p:stCondLst>
                                  <p:childTnLst>
                                    <p:set>
                                      <p:cBhvr>
                                        <p:cTn id="79" dur="1" fill="hold">
                                          <p:stCondLst>
                                            <p:cond delay="499"/>
                                          </p:stCondLst>
                                        </p:cTn>
                                        <p:tgtEl>
                                          <p:spTgt spid="101416"/>
                                        </p:tgtEl>
                                        <p:attrNameLst>
                                          <p:attrName>style.visibility</p:attrName>
                                        </p:attrNameLst>
                                      </p:cBhvr>
                                      <p:to>
                                        <p:strVal val="visible"/>
                                      </p:to>
                                    </p:set>
                                  </p:childTnLst>
                                </p:cTn>
                              </p:par>
                            </p:childTnLst>
                          </p:cTn>
                        </p:par>
                        <p:par>
                          <p:cTn id="80" fill="hold" nodeType="afterGroup">
                            <p:stCondLst>
                              <p:cond delay="9000"/>
                            </p:stCondLst>
                            <p:childTnLst>
                              <p:par>
                                <p:cTn id="81" presetID="10" presetClass="exit" presetSubtype="0" fill="hold" grpId="1" nodeType="afterEffect">
                                  <p:stCondLst>
                                    <p:cond delay="0"/>
                                  </p:stCondLst>
                                  <p:childTnLst>
                                    <p:animEffect transition="out" filter="fade">
                                      <p:cBhvr>
                                        <p:cTn id="82" dur="500"/>
                                        <p:tgtEl>
                                          <p:spTgt spid="101416"/>
                                        </p:tgtEl>
                                      </p:cBhvr>
                                    </p:animEffect>
                                    <p:set>
                                      <p:cBhvr>
                                        <p:cTn id="83" dur="1" fill="hold">
                                          <p:stCondLst>
                                            <p:cond delay="499"/>
                                          </p:stCondLst>
                                        </p:cTn>
                                        <p:tgtEl>
                                          <p:spTgt spid="101416"/>
                                        </p:tgtEl>
                                        <p:attrNameLst>
                                          <p:attrName>style.visibility</p:attrName>
                                        </p:attrNameLst>
                                      </p:cBhvr>
                                      <p:to>
                                        <p:strVal val="hidden"/>
                                      </p:to>
                                    </p:set>
                                  </p:childTnLst>
                                </p:cTn>
                              </p:par>
                            </p:childTnLst>
                          </p:cTn>
                        </p:par>
                        <p:par>
                          <p:cTn id="84" fill="hold" nodeType="afterGroup">
                            <p:stCondLst>
                              <p:cond delay="9500"/>
                            </p:stCondLst>
                            <p:childTnLst>
                              <p:par>
                                <p:cTn id="85" presetID="10" presetClass="entr" presetSubtype="0" fill="hold" grpId="0" nodeType="afterEffect">
                                  <p:stCondLst>
                                    <p:cond delay="500"/>
                                  </p:stCondLst>
                                  <p:childTnLst>
                                    <p:set>
                                      <p:cBhvr>
                                        <p:cTn id="86" dur="1" fill="hold">
                                          <p:stCondLst>
                                            <p:cond delay="0"/>
                                          </p:stCondLst>
                                        </p:cTn>
                                        <p:tgtEl>
                                          <p:spTgt spid="101422"/>
                                        </p:tgtEl>
                                        <p:attrNameLst>
                                          <p:attrName>style.visibility</p:attrName>
                                        </p:attrNameLst>
                                      </p:cBhvr>
                                      <p:to>
                                        <p:strVal val="visible"/>
                                      </p:to>
                                    </p:set>
                                    <p:animEffect transition="in" filter="fade">
                                      <p:cBhvr>
                                        <p:cTn id="87" dur="500"/>
                                        <p:tgtEl>
                                          <p:spTgt spid="101422"/>
                                        </p:tgtEl>
                                      </p:cBhvr>
                                    </p:animEffect>
                                  </p:childTnLst>
                                </p:cTn>
                              </p:par>
                            </p:childTnLst>
                          </p:cTn>
                        </p:par>
                        <p:par>
                          <p:cTn id="88" fill="hold" nodeType="afterGroup">
                            <p:stCondLst>
                              <p:cond delay="10500"/>
                            </p:stCondLst>
                            <p:childTnLst>
                              <p:par>
                                <p:cTn id="89" presetID="10" presetClass="entr" presetSubtype="0" fill="hold" nodeType="afterEffect">
                                  <p:stCondLst>
                                    <p:cond delay="0"/>
                                  </p:stCondLst>
                                  <p:childTnLst>
                                    <p:set>
                                      <p:cBhvr>
                                        <p:cTn id="90" dur="1" fill="hold">
                                          <p:stCondLst>
                                            <p:cond delay="0"/>
                                          </p:stCondLst>
                                        </p:cTn>
                                        <p:tgtEl>
                                          <p:spTgt spid="101421"/>
                                        </p:tgtEl>
                                        <p:attrNameLst>
                                          <p:attrName>style.visibility</p:attrName>
                                        </p:attrNameLst>
                                      </p:cBhvr>
                                      <p:to>
                                        <p:strVal val="visible"/>
                                      </p:to>
                                    </p:set>
                                    <p:animEffect transition="in" filter="fade">
                                      <p:cBhvr>
                                        <p:cTn id="91" dur="500"/>
                                        <p:tgtEl>
                                          <p:spTgt spid="101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1" grpId="0" animBg="1"/>
      <p:bldP spid="101412" grpId="0" animBg="1"/>
      <p:bldP spid="101412" grpId="1" animBg="1"/>
      <p:bldP spid="101413" grpId="0" animBg="1"/>
      <p:bldP spid="101413" grpId="1" animBg="1"/>
      <p:bldP spid="101414" grpId="0" animBg="1"/>
      <p:bldP spid="101414" grpId="1" animBg="1"/>
      <p:bldP spid="101415" grpId="0" animBg="1"/>
      <p:bldP spid="101415" grpId="1" animBg="1"/>
      <p:bldP spid="101416" grpId="0" animBg="1"/>
      <p:bldP spid="101416" grpId="1" animBg="1"/>
      <p:bldP spid="101418" grpId="0" animBg="1"/>
      <p:bldP spid="101420" grpId="0" animBg="1"/>
      <p:bldP spid="101422" grpId="0" animBg="1"/>
      <p:bldP spid="1014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Scrum benefits</a:t>
            </a:r>
            <a:endParaRPr lang="en-US" dirty="0"/>
          </a:p>
        </p:txBody>
      </p:sp>
      <p:sp>
        <p:nvSpPr>
          <p:cNvPr id="3" name="Content Placeholder 2"/>
          <p:cNvSpPr>
            <a:spLocks noGrp="1"/>
          </p:cNvSpPr>
          <p:nvPr>
            <p:ph idx="1"/>
          </p:nvPr>
        </p:nvSpPr>
        <p:spPr/>
        <p:txBody>
          <a:bodyPr>
            <a:normAutofit fontScale="92500" lnSpcReduction="10000"/>
          </a:bodyPr>
          <a:lstStyle/>
          <a:p>
            <a:r>
              <a:rPr lang="en-GB"/>
              <a:t>The product is broken down into a set of manageable and understandable chunks.</a:t>
            </a:r>
          </a:p>
          <a:p>
            <a:r>
              <a:rPr lang="en-GB"/>
              <a:t>Unstable requirements do not hold up progress.</a:t>
            </a:r>
          </a:p>
          <a:p>
            <a:r>
              <a:rPr lang="en-GB"/>
              <a:t>The whole team have visibility of everything and consequently team communication is improved.</a:t>
            </a:r>
          </a:p>
          <a:p>
            <a:r>
              <a:rPr lang="en-GB"/>
              <a:t>Customers see on-time delivery of increments and gain feedback on how the product works.</a:t>
            </a:r>
          </a:p>
          <a:p>
            <a:r>
              <a:rPr lang="en-GB"/>
              <a:t>Trust between customers and developers is established and a positive culture is created in which everyone expects the project to succeed.</a:t>
            </a:r>
          </a:p>
          <a:p>
            <a:endParaRPr lang="en-US" dirty="0"/>
          </a:p>
        </p:txBody>
      </p:sp>
      <p:sp>
        <p:nvSpPr>
          <p:cNvPr id="6" name="Date Placeholder 5"/>
          <p:cNvSpPr>
            <a:spLocks noGrp="1"/>
          </p:cNvSpPr>
          <p:nvPr>
            <p:ph type="dt" sz="half" idx="10"/>
          </p:nvPr>
        </p:nvSpPr>
        <p:spPr/>
        <p:txBody>
          <a:bodyPr/>
          <a:lstStyle/>
          <a:p>
            <a:fld id="{8F88EE87-BF9C-4B69-8FF1-8F9CC7112DD2}" type="datetime1">
              <a:rPr lang="nb-NO" smtClean="0"/>
              <a:t>15.11.2022</a:t>
            </a:fld>
            <a:endParaRPr lang="en-US"/>
          </a:p>
        </p:txBody>
      </p:sp>
    </p:spTree>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r>
              <a:rPr lang="en-US"/>
              <a:t>Extreme programming</a:t>
            </a:r>
          </a:p>
        </p:txBody>
      </p:sp>
      <p:sp>
        <p:nvSpPr>
          <p:cNvPr id="1168387" name="Rectangle 3"/>
          <p:cNvSpPr>
            <a:spLocks noGrp="1" noChangeArrowheads="1"/>
          </p:cNvSpPr>
          <p:nvPr>
            <p:ph idx="1"/>
          </p:nvPr>
        </p:nvSpPr>
        <p:spPr/>
        <p:txBody>
          <a:bodyPr>
            <a:normAutofit/>
          </a:bodyPr>
          <a:lstStyle/>
          <a:p>
            <a:r>
              <a:rPr lang="en-US" sz="2800" dirty="0"/>
              <a:t>Extreme Programming (XP) takes an ‘extreme’ approach to iterative development. </a:t>
            </a:r>
          </a:p>
          <a:p>
            <a:pPr lvl="1"/>
            <a:r>
              <a:rPr lang="en-US" sz="2400" dirty="0"/>
              <a:t>New versions may be built several times per day;</a:t>
            </a:r>
          </a:p>
          <a:p>
            <a:pPr lvl="1"/>
            <a:r>
              <a:rPr lang="en-US" sz="2400" dirty="0"/>
              <a:t>Increments are delivered to customers every 2 weeks;</a:t>
            </a:r>
          </a:p>
          <a:p>
            <a:pPr lvl="1"/>
            <a:r>
              <a:rPr lang="en-US" sz="2400" dirty="0"/>
              <a:t>All tests must be run for every build and the build is only accepted if tests run successfully.</a:t>
            </a:r>
          </a:p>
        </p:txBody>
      </p:sp>
      <p:sp>
        <p:nvSpPr>
          <p:cNvPr id="2" name="Date Placeholder 1"/>
          <p:cNvSpPr>
            <a:spLocks noGrp="1"/>
          </p:cNvSpPr>
          <p:nvPr>
            <p:ph type="dt" sz="half" idx="10"/>
          </p:nvPr>
        </p:nvSpPr>
        <p:spPr/>
        <p:txBody>
          <a:bodyPr/>
          <a:lstStyle/>
          <a:p>
            <a:fld id="{A134D333-5E99-48F6-A53A-A2B1F5017333}" type="datetime1">
              <a:rPr lang="nb-NO" smtClean="0"/>
              <a:t>15.11.2022</a:t>
            </a:fld>
            <a:endParaRPr lang="en-US"/>
          </a:p>
        </p:txBody>
      </p:sp>
      <p:pic>
        <p:nvPicPr>
          <p:cNvPr id="8" name="Picture 7" descr="3.3-XP-ReleaseCycle.eps"/>
          <p:cNvPicPr>
            <a:picLocks noChangeAspect="1"/>
          </p:cNvPicPr>
          <p:nvPr/>
        </p:nvPicPr>
        <p:blipFill>
          <a:blip r:embed="rId3"/>
          <a:stretch>
            <a:fillRect/>
          </a:stretch>
        </p:blipFill>
        <p:spPr>
          <a:xfrm>
            <a:off x="3113315" y="4234544"/>
            <a:ext cx="6466114" cy="2816251"/>
          </a:xfrm>
          <a:prstGeom prst="rect">
            <a:avLst/>
          </a:prstGeom>
        </p:spPr>
      </p:pic>
      <p:sp>
        <p:nvSpPr>
          <p:cNvPr id="6" name="Rectangle 5"/>
          <p:cNvSpPr/>
          <p:nvPr/>
        </p:nvSpPr>
        <p:spPr>
          <a:xfrm>
            <a:off x="5134021" y="5277204"/>
            <a:ext cx="2424703" cy="369332"/>
          </a:xfrm>
          <a:prstGeom prst="rect">
            <a:avLst/>
          </a:prstGeom>
        </p:spPr>
        <p:txBody>
          <a:bodyPr wrap="none">
            <a:spAutoFit/>
          </a:bodyPr>
          <a:lstStyle/>
          <a:p>
            <a:r>
              <a:rPr lang="en-US"/>
              <a:t>The XP </a:t>
            </a:r>
            <a:r>
              <a:rPr lang="en-US" dirty="0"/>
              <a:t>release cycle</a:t>
            </a:r>
            <a:r>
              <a:rPr lang="en-GB" dirty="0"/>
              <a:t> </a:t>
            </a:r>
            <a:endParaRPr lang="en-US" dirty="0"/>
          </a:p>
        </p:txBody>
      </p:sp>
    </p:spTree>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Agile development</a:t>
            </a:r>
            <a:endParaRPr lang="en-US" dirty="0"/>
          </a:p>
        </p:txBody>
      </p:sp>
      <p:sp>
        <p:nvSpPr>
          <p:cNvPr id="3" name="Content Placeholder 2"/>
          <p:cNvSpPr>
            <a:spLocks noGrp="1"/>
          </p:cNvSpPr>
          <p:nvPr>
            <p:ph idx="1"/>
          </p:nvPr>
        </p:nvSpPr>
        <p:spPr/>
        <p:txBody>
          <a:bodyPr>
            <a:normAutofit lnSpcReduction="10000"/>
          </a:bodyPr>
          <a:lstStyle/>
          <a:p>
            <a:r>
              <a:rPr lang="en-US"/>
              <a:t>Program specification, design and implementation are inter-leaved</a:t>
            </a:r>
          </a:p>
          <a:p>
            <a:pPr lvl="1"/>
            <a:r>
              <a:rPr lang="en-US"/>
              <a:t>The system = a series of versions / increments </a:t>
            </a:r>
          </a:p>
          <a:p>
            <a:pPr lvl="1"/>
            <a:r>
              <a:rPr lang="en-US"/>
              <a:t>Stakeholders involved in version specification and evaluation</a:t>
            </a:r>
          </a:p>
          <a:p>
            <a:pPr lvl="1"/>
            <a:r>
              <a:rPr lang="en-US"/>
              <a:t>Frequent delivery of new versions for evaluation</a:t>
            </a:r>
          </a:p>
          <a:p>
            <a:endParaRPr lang="en-US"/>
          </a:p>
          <a:p>
            <a:r>
              <a:rPr lang="en-US"/>
              <a:t>Minimal documentation – focus on working code</a:t>
            </a:r>
          </a:p>
          <a:p>
            <a:endParaRPr lang="en-US"/>
          </a:p>
          <a:p>
            <a:pPr lvl="1"/>
            <a:r>
              <a:rPr lang="en-US"/>
              <a:t>Extensive tool support (e.g. automated testing tools) used to support development.</a:t>
            </a:r>
          </a:p>
          <a:p>
            <a:endParaRPr lang="en-US" dirty="0"/>
          </a:p>
        </p:txBody>
      </p:sp>
      <p:sp>
        <p:nvSpPr>
          <p:cNvPr id="6" name="Date Placeholder 5"/>
          <p:cNvSpPr>
            <a:spLocks noGrp="1"/>
          </p:cNvSpPr>
          <p:nvPr>
            <p:ph type="dt" sz="half" idx="10"/>
          </p:nvPr>
        </p:nvSpPr>
        <p:spPr/>
        <p:txBody>
          <a:bodyPr/>
          <a:lstStyle/>
          <a:p>
            <a:fld id="{03861C89-E765-4A97-928C-F1FE83AAE723}" type="datetime1">
              <a:rPr lang="nb-NO" smtClean="0"/>
              <a:t>15.11.2022</a:t>
            </a:fld>
            <a:endParaRPr lang="en-US"/>
          </a:p>
        </p:txBody>
      </p:sp>
      <p:sp>
        <p:nvSpPr>
          <p:cNvPr id="7" name="Rectangle 6"/>
          <p:cNvSpPr/>
          <p:nvPr/>
        </p:nvSpPr>
        <p:spPr>
          <a:xfrm>
            <a:off x="6609184" y="562947"/>
            <a:ext cx="4432041" cy="923330"/>
          </a:xfrm>
          <a:prstGeom prst="rect">
            <a:avLst/>
          </a:prstGeom>
        </p:spPr>
        <p:txBody>
          <a:bodyPr wrap="square">
            <a:spAutoFit/>
          </a:bodyPr>
          <a:lstStyle/>
          <a:p>
            <a:pPr marL="285750" indent="-285750">
              <a:buFont typeface="Wingdings" charset="2"/>
              <a:buChar char="Ø"/>
            </a:pPr>
            <a:r>
              <a:rPr lang="en-US" dirty="0"/>
              <a:t>emerged in the late 1990s</a:t>
            </a:r>
          </a:p>
          <a:p>
            <a:pPr marL="285750" indent="-285750">
              <a:buFont typeface="Wingdings" charset="2"/>
              <a:buChar char="Ø"/>
            </a:pPr>
            <a:r>
              <a:rPr lang="en-US" dirty="0"/>
              <a:t>aim to radically reduce the delivery time for working software systems</a:t>
            </a:r>
          </a:p>
        </p:txBody>
      </p:sp>
    </p:spTree>
    <p:extLst>
      <p:ext uri="{BB962C8B-B14F-4D97-AF65-F5344CB8AC3E}">
        <p14:creationId xmlns:p14="http://schemas.microsoft.com/office/powerpoint/2010/main" val="108264368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Plan-driven and agile development</a:t>
            </a:r>
            <a:endParaRPr lang="en-US" dirty="0"/>
          </a:p>
        </p:txBody>
      </p:sp>
      <p:sp>
        <p:nvSpPr>
          <p:cNvPr id="2" name="Date Placeholder 1"/>
          <p:cNvSpPr>
            <a:spLocks noGrp="1"/>
          </p:cNvSpPr>
          <p:nvPr>
            <p:ph type="dt" sz="half" idx="10"/>
          </p:nvPr>
        </p:nvSpPr>
        <p:spPr/>
        <p:txBody>
          <a:bodyPr/>
          <a:lstStyle/>
          <a:p>
            <a:fld id="{A9A0C4AF-E730-4231-BC3E-702CBF8EDCAA}" type="datetime1">
              <a:rPr lang="nb-NO" smtClean="0"/>
              <a:t>15.11.2022</a:t>
            </a:fld>
            <a:endParaRPr lang="en-US"/>
          </a:p>
        </p:txBody>
      </p:sp>
      <p:pic>
        <p:nvPicPr>
          <p:cNvPr id="4" name="Picture 3" descr="3.2 PlanBasedAgile.eps"/>
          <p:cNvPicPr>
            <a:picLocks noChangeAspect="1"/>
          </p:cNvPicPr>
          <p:nvPr/>
        </p:nvPicPr>
        <p:blipFill>
          <a:blip r:embed="rId3"/>
          <a:stretch>
            <a:fillRect/>
          </a:stretch>
        </p:blipFill>
        <p:spPr>
          <a:xfrm>
            <a:off x="3098879" y="1524000"/>
            <a:ext cx="6414323" cy="4876808"/>
          </a:xfrm>
          <a:prstGeom prst="rect">
            <a:avLst/>
          </a:prstGeom>
        </p:spPr>
      </p:pic>
      <p:sp>
        <p:nvSpPr>
          <p:cNvPr id="3" name="Rectangle 2"/>
          <p:cNvSpPr/>
          <p:nvPr/>
        </p:nvSpPr>
        <p:spPr>
          <a:xfrm>
            <a:off x="5758542" y="1458687"/>
            <a:ext cx="5192488" cy="369332"/>
          </a:xfrm>
          <a:prstGeom prst="rect">
            <a:avLst/>
          </a:prstGeom>
        </p:spPr>
        <p:txBody>
          <a:bodyPr wrap="square">
            <a:spAutoFit/>
          </a:bodyPr>
          <a:lstStyle/>
          <a:p>
            <a:r>
              <a:rPr lang="en-US" i="1"/>
              <a:t>i.e.: waterfall </a:t>
            </a:r>
            <a:r>
              <a:rPr lang="en-US" i="1" dirty="0"/>
              <a:t>model, incremental development</a:t>
            </a:r>
          </a:p>
        </p:txBody>
      </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Agile methods</a:t>
            </a:r>
            <a:endParaRPr lang="en-US" dirty="0"/>
          </a:p>
        </p:txBody>
      </p:sp>
      <p:sp>
        <p:nvSpPr>
          <p:cNvPr id="11" name="Text Placeholder 10"/>
          <p:cNvSpPr>
            <a:spLocks noGrp="1"/>
          </p:cNvSpPr>
          <p:nvPr>
            <p:ph type="body" idx="1"/>
          </p:nvPr>
        </p:nvSpPr>
        <p:spPr/>
        <p:txBody>
          <a:bodyPr/>
          <a:lstStyle/>
          <a:p>
            <a:endParaRPr lang="en-US"/>
          </a:p>
        </p:txBody>
      </p:sp>
      <p:sp>
        <p:nvSpPr>
          <p:cNvPr id="6" name="Date Placeholder 5"/>
          <p:cNvSpPr>
            <a:spLocks noGrp="1"/>
          </p:cNvSpPr>
          <p:nvPr>
            <p:ph type="dt" sz="half" idx="10"/>
          </p:nvPr>
        </p:nvSpPr>
        <p:spPr/>
        <p:txBody>
          <a:bodyPr/>
          <a:lstStyle/>
          <a:p>
            <a:fld id="{03DEC395-F9C6-441A-9BF7-61FC44ADC87E}" type="datetime1">
              <a:rPr lang="nb-NO" smtClean="0"/>
              <a:t>15.11.2022</a:t>
            </a:fld>
            <a:endParaRPr lang="en-US"/>
          </a:p>
        </p:txBody>
      </p:sp>
    </p:spTree>
    <p:extLst>
      <p:ext uri="{BB962C8B-B14F-4D97-AF65-F5344CB8AC3E}">
        <p14:creationId xmlns:p14="http://schemas.microsoft.com/office/powerpoint/2010/main" val="3495848978"/>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2400436" y="482531"/>
            <a:ext cx="7236822" cy="668358"/>
          </a:xfrm>
        </p:spPr>
        <p:txBody>
          <a:bodyPr anchor="t"/>
          <a:lstStyle/>
          <a:p>
            <a:pPr eaLnBrk="1" hangingPunct="1">
              <a:lnSpc>
                <a:spcPct val="70000"/>
              </a:lnSpc>
            </a:pPr>
            <a:r>
              <a:rPr lang="en-US" altLang="nb-NO" b="1" dirty="0"/>
              <a:t>The Agile Manifesto</a:t>
            </a:r>
          </a:p>
        </p:txBody>
      </p:sp>
      <p:grpSp>
        <p:nvGrpSpPr>
          <p:cNvPr id="22530" name="Group 2"/>
          <p:cNvGrpSpPr>
            <a:grpSpLocks/>
          </p:cNvGrpSpPr>
          <p:nvPr/>
        </p:nvGrpSpPr>
        <p:grpSpPr bwMode="auto">
          <a:xfrm>
            <a:off x="3288506" y="2357589"/>
            <a:ext cx="6035040" cy="634365"/>
            <a:chOff x="0" y="0"/>
            <a:chExt cx="5632" cy="592"/>
          </a:xfrm>
        </p:grpSpPr>
        <p:sp>
          <p:nvSpPr>
            <p:cNvPr id="14339" name="Rectangle 3"/>
            <p:cNvSpPr>
              <a:spLocks/>
            </p:cNvSpPr>
            <p:nvPr/>
          </p:nvSpPr>
          <p:spPr bwMode="auto">
            <a:xfrm>
              <a:off x="3312"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Process and tools</a:t>
              </a:r>
            </a:p>
          </p:txBody>
        </p:sp>
        <p:sp>
          <p:nvSpPr>
            <p:cNvPr id="14340" name="Rectangle 4"/>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Individuals and interactions</a:t>
              </a:r>
            </a:p>
          </p:txBody>
        </p:sp>
        <p:sp>
          <p:nvSpPr>
            <p:cNvPr id="22546" name="Rectangle 5"/>
            <p:cNvSpPr>
              <a:spLocks/>
            </p:cNvSpPr>
            <p:nvPr/>
          </p:nvSpPr>
          <p:spPr bwMode="auto">
            <a:xfrm>
              <a:off x="2548" y="184"/>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1620">
                  <a:solidFill>
                    <a:schemeClr val="tx1"/>
                  </a:solidFill>
                </a:rPr>
                <a:t>over</a:t>
              </a:r>
            </a:p>
          </p:txBody>
        </p:sp>
      </p:grpSp>
      <p:grpSp>
        <p:nvGrpSpPr>
          <p:cNvPr id="14342" name="Group 6"/>
          <p:cNvGrpSpPr>
            <a:grpSpLocks/>
          </p:cNvGrpSpPr>
          <p:nvPr/>
        </p:nvGrpSpPr>
        <p:grpSpPr bwMode="auto">
          <a:xfrm>
            <a:off x="3305653" y="4800752"/>
            <a:ext cx="6017895" cy="634365"/>
            <a:chOff x="0" y="0"/>
            <a:chExt cx="5616" cy="592"/>
          </a:xfrm>
        </p:grpSpPr>
        <p:sp>
          <p:nvSpPr>
            <p:cNvPr id="14343" name="Rectangle 7"/>
            <p:cNvSpPr>
              <a:spLocks/>
            </p:cNvSpPr>
            <p:nvPr/>
          </p:nvSpPr>
          <p:spPr bwMode="auto">
            <a:xfrm>
              <a:off x="3296"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Following a plan</a:t>
              </a:r>
            </a:p>
          </p:txBody>
        </p:sp>
        <p:sp>
          <p:nvSpPr>
            <p:cNvPr id="14344" name="Rectangle 8"/>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Responding to change</a:t>
              </a:r>
            </a:p>
          </p:txBody>
        </p:sp>
        <p:sp>
          <p:nvSpPr>
            <p:cNvPr id="22543" name="Rectangle 9"/>
            <p:cNvSpPr>
              <a:spLocks/>
            </p:cNvSpPr>
            <p:nvPr/>
          </p:nvSpPr>
          <p:spPr bwMode="auto">
            <a:xfrm>
              <a:off x="2614" y="179"/>
              <a:ext cx="37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1620">
                  <a:solidFill>
                    <a:schemeClr val="tx1"/>
                  </a:solidFill>
                </a:rPr>
                <a:t>over</a:t>
              </a:r>
            </a:p>
          </p:txBody>
        </p:sp>
      </p:grpSp>
      <p:sp>
        <p:nvSpPr>
          <p:cNvPr id="22532" name="Rectangle 10"/>
          <p:cNvSpPr>
            <a:spLocks/>
          </p:cNvSpPr>
          <p:nvPr/>
        </p:nvSpPr>
        <p:spPr bwMode="auto">
          <a:xfrm>
            <a:off x="7793357" y="5666423"/>
            <a:ext cx="3060383"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1553" dirty="0">
                <a:solidFill>
                  <a:schemeClr val="tx1"/>
                </a:solidFill>
              </a:rPr>
              <a:t>Source: www.agilemanifesto.org</a:t>
            </a:r>
          </a:p>
        </p:txBody>
      </p:sp>
      <p:grpSp>
        <p:nvGrpSpPr>
          <p:cNvPr id="14347" name="Group 11"/>
          <p:cNvGrpSpPr>
            <a:grpSpLocks/>
          </p:cNvGrpSpPr>
          <p:nvPr/>
        </p:nvGrpSpPr>
        <p:grpSpPr bwMode="auto">
          <a:xfrm>
            <a:off x="3297078" y="3171977"/>
            <a:ext cx="6026468" cy="634365"/>
            <a:chOff x="0" y="0"/>
            <a:chExt cx="5624" cy="592"/>
          </a:xfrm>
        </p:grpSpPr>
        <p:sp>
          <p:nvSpPr>
            <p:cNvPr id="14348" name="Rectangle 12"/>
            <p:cNvSpPr>
              <a:spLocks/>
            </p:cNvSpPr>
            <p:nvPr/>
          </p:nvSpPr>
          <p:spPr bwMode="auto">
            <a:xfrm>
              <a:off x="3304"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Comprehensive documentation</a:t>
              </a:r>
            </a:p>
          </p:txBody>
        </p:sp>
        <p:sp>
          <p:nvSpPr>
            <p:cNvPr id="14349" name="Rectangle 13"/>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Working software</a:t>
              </a:r>
            </a:p>
          </p:txBody>
        </p:sp>
        <p:sp>
          <p:nvSpPr>
            <p:cNvPr id="22540" name="Rectangle 14"/>
            <p:cNvSpPr>
              <a:spLocks/>
            </p:cNvSpPr>
            <p:nvPr/>
          </p:nvSpPr>
          <p:spPr bwMode="auto">
            <a:xfrm>
              <a:off x="2540" y="184"/>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1620">
                  <a:solidFill>
                    <a:schemeClr val="tx1"/>
                  </a:solidFill>
                </a:rPr>
                <a:t>over</a:t>
              </a:r>
            </a:p>
          </p:txBody>
        </p:sp>
      </p:grpSp>
      <p:grpSp>
        <p:nvGrpSpPr>
          <p:cNvPr id="14351" name="Group 15"/>
          <p:cNvGrpSpPr>
            <a:grpSpLocks/>
          </p:cNvGrpSpPr>
          <p:nvPr/>
        </p:nvGrpSpPr>
        <p:grpSpPr bwMode="auto">
          <a:xfrm>
            <a:off x="3297078" y="3986364"/>
            <a:ext cx="6026468" cy="634365"/>
            <a:chOff x="0" y="0"/>
            <a:chExt cx="5624" cy="592"/>
          </a:xfrm>
        </p:grpSpPr>
        <p:sp>
          <p:nvSpPr>
            <p:cNvPr id="14352" name="Rectangle 16"/>
            <p:cNvSpPr>
              <a:spLocks/>
            </p:cNvSpPr>
            <p:nvPr/>
          </p:nvSpPr>
          <p:spPr bwMode="auto">
            <a:xfrm>
              <a:off x="3304" y="0"/>
              <a:ext cx="2320" cy="592"/>
            </a:xfrm>
            <a:prstGeom prst="rect">
              <a:avLst/>
            </a:prstGeom>
            <a:blipFill dpi="0" rotWithShape="0">
              <a:blip r:embed="rId3"/>
              <a:srcRect/>
              <a:tile tx="0" ty="0" sx="100000" sy="100000" flip="none" algn="tl"/>
            </a:blipFill>
            <a:ln w="25400">
              <a:solidFill>
                <a:srgbClr val="00531C"/>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Contract negotiation</a:t>
              </a:r>
            </a:p>
          </p:txBody>
        </p:sp>
        <p:sp>
          <p:nvSpPr>
            <p:cNvPr id="14353" name="Rectangle 17"/>
            <p:cNvSpPr>
              <a:spLocks/>
            </p:cNvSpPr>
            <p:nvPr/>
          </p:nvSpPr>
          <p:spPr bwMode="auto">
            <a:xfrm>
              <a:off x="0" y="0"/>
              <a:ext cx="2320" cy="592"/>
            </a:xfrm>
            <a:prstGeom prst="rect">
              <a:avLst/>
            </a:prstGeom>
            <a:blipFill dpi="0" rotWithShape="0">
              <a:blip r:embed="rId4"/>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p>
              <a:pPr algn="ctr">
                <a:tabLst>
                  <a:tab pos="720090" algn="l"/>
                </a:tabLst>
                <a:defRPr/>
              </a:pPr>
              <a:r>
                <a:rPr lang="en-US" sz="2025" dirty="0">
                  <a:solidFill>
                    <a:srgbClr val="FFFFFF"/>
                  </a:solidFill>
                  <a:latin typeface="Gill Sans" pitchFamily="80" charset="0"/>
                  <a:ea typeface="Gill Sans" pitchFamily="80" charset="0"/>
                  <a:cs typeface="Gill Sans" pitchFamily="80" charset="0"/>
                  <a:sym typeface="Gill Sans" pitchFamily="80" charset="0"/>
                </a:rPr>
                <a:t>Customer collaboration</a:t>
              </a:r>
            </a:p>
          </p:txBody>
        </p:sp>
        <p:sp>
          <p:nvSpPr>
            <p:cNvPr id="22537" name="Rectangle 18"/>
            <p:cNvSpPr>
              <a:spLocks/>
            </p:cNvSpPr>
            <p:nvPr/>
          </p:nvSpPr>
          <p:spPr bwMode="auto">
            <a:xfrm>
              <a:off x="2540" y="184"/>
              <a:ext cx="52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r>
                <a:rPr lang="en-US" altLang="nb-NO" sz="1620" dirty="0">
                  <a:solidFill>
                    <a:schemeClr val="tx1"/>
                  </a:solidFill>
                </a:rPr>
                <a:t>over</a:t>
              </a:r>
            </a:p>
          </p:txBody>
        </p:sp>
      </p:grpSp>
      <p:sp>
        <p:nvSpPr>
          <p:cNvPr id="2" name="Date Placeholder 1">
            <a:extLst>
              <a:ext uri="{FF2B5EF4-FFF2-40B4-BE49-F238E27FC236}">
                <a16:creationId xmlns:a16="http://schemas.microsoft.com/office/drawing/2014/main" id="{0AFF67DC-B868-56F2-647A-76B471F4BE64}"/>
              </a:ext>
            </a:extLst>
          </p:cNvPr>
          <p:cNvSpPr>
            <a:spLocks noGrp="1"/>
          </p:cNvSpPr>
          <p:nvPr>
            <p:ph type="dt" sz="half" idx="10"/>
          </p:nvPr>
        </p:nvSpPr>
        <p:spPr/>
        <p:txBody>
          <a:bodyPr/>
          <a:lstStyle/>
          <a:p>
            <a:pPr>
              <a:defRPr/>
            </a:pPr>
            <a:fld id="{C1593EE1-90E3-4389-8C30-D995681B1F94}" type="datetime1">
              <a:rPr lang="nb-NO" smtClean="0"/>
              <a:t>15.11.2022</a:t>
            </a:fld>
            <a:endParaRPr lang="en-US"/>
          </a:p>
        </p:txBody>
      </p:sp>
    </p:spTree>
    <p:extLst>
      <p:ext uri="{BB962C8B-B14F-4D97-AF65-F5344CB8AC3E}">
        <p14:creationId xmlns:p14="http://schemas.microsoft.com/office/powerpoint/2010/main" val="3936121486"/>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47"/>
                                        </p:tgtEl>
                                        <p:attrNameLst>
                                          <p:attrName>style.visibility</p:attrName>
                                        </p:attrNameLst>
                                      </p:cBhvr>
                                      <p:to>
                                        <p:strVal val="visible"/>
                                      </p:to>
                                    </p:set>
                                    <p:animEffect transition="in" filter="fade">
                                      <p:cBhvr>
                                        <p:cTn id="7" dur="500"/>
                                        <p:tgtEl>
                                          <p:spTgt spid="14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14351"/>
                                        </p:tgtEl>
                                        <p:attrNameLst>
                                          <p:attrName>style.visibility</p:attrName>
                                        </p:attrNameLst>
                                      </p:cBhvr>
                                      <p:to>
                                        <p:strVal val="visible"/>
                                      </p:to>
                                    </p:set>
                                    <p:anim calcmode="lin" valueType="num">
                                      <p:cBhvr additive="base">
                                        <p:cTn id="12" dur="500" fill="hold"/>
                                        <p:tgtEl>
                                          <p:spTgt spid="14351"/>
                                        </p:tgtEl>
                                        <p:attrNameLst>
                                          <p:attrName>ppt_x</p:attrName>
                                        </p:attrNameLst>
                                      </p:cBhvr>
                                      <p:tavLst>
                                        <p:tav tm="0">
                                          <p:val>
                                            <p:strVal val="#ppt_x"/>
                                          </p:val>
                                        </p:tav>
                                        <p:tav tm="100000">
                                          <p:val>
                                            <p:strVal val="#ppt_x"/>
                                          </p:val>
                                        </p:tav>
                                      </p:tavLst>
                                    </p:anim>
                                    <p:anim calcmode="lin" valueType="num">
                                      <p:cBhvr additive="base">
                                        <p:cTn id="13" dur="500" fill="hold"/>
                                        <p:tgtEl>
                                          <p:spTgt spid="14351"/>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14342"/>
                                        </p:tgtEl>
                                        <p:attrNameLst>
                                          <p:attrName>style.visibility</p:attrName>
                                        </p:attrNameLst>
                                      </p:cBhvr>
                                      <p:to>
                                        <p:strVal val="visible"/>
                                      </p:to>
                                    </p:set>
                                    <p:anim calcmode="lin" valueType="num">
                                      <p:cBhvr additive="base">
                                        <p:cTn id="18" dur="500" fill="hold"/>
                                        <p:tgtEl>
                                          <p:spTgt spid="14342"/>
                                        </p:tgtEl>
                                        <p:attrNameLst>
                                          <p:attrName>ppt_x</p:attrName>
                                        </p:attrNameLst>
                                      </p:cBhvr>
                                      <p:tavLst>
                                        <p:tav tm="0">
                                          <p:val>
                                            <p:strVal val="1+#ppt_w/2"/>
                                          </p:val>
                                        </p:tav>
                                        <p:tav tm="100000">
                                          <p:val>
                                            <p:strVal val="#ppt_x"/>
                                          </p:val>
                                        </p:tav>
                                      </p:tavLst>
                                    </p:anim>
                                    <p:anim calcmode="lin" valueType="num">
                                      <p:cBhvr additive="base">
                                        <p:cTn id="19" dur="500" fill="hold"/>
                                        <p:tgtEl>
                                          <p:spTgt spid="143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p:cNvSpPr>
          <p:nvPr>
            <p:ph type="title"/>
          </p:nvPr>
        </p:nvSpPr>
        <p:spPr bwMode="auto">
          <a:xfrm>
            <a:off x="231227" y="431965"/>
            <a:ext cx="11755821" cy="1144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rmAutofit/>
          </a:bodyPr>
          <a:lstStyle/>
          <a:p>
            <a:pPr algn="ctr" defTabSz="914377"/>
            <a:r>
              <a:rPr lang="en-US" altLang="nb-NO" sz="3400"/>
              <a:t>Value 1:  Individuals and Interactions over Processes and Tools</a:t>
            </a:r>
            <a:endParaRPr lang="en-US" altLang="nb-NO"/>
          </a:p>
        </p:txBody>
      </p:sp>
      <p:sp>
        <p:nvSpPr>
          <p:cNvPr id="6147" name="Rectangle 2"/>
          <p:cNvSpPr>
            <a:spLocks noGrp="1"/>
          </p:cNvSpPr>
          <p:nvPr>
            <p:ph type="body" idx="1"/>
          </p:nvPr>
        </p:nvSpPr>
        <p:spPr bwMode="auto">
          <a:xfrm>
            <a:off x="825061" y="2123090"/>
            <a:ext cx="10673256" cy="4382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Autofit/>
          </a:bodyPr>
          <a:lstStyle/>
          <a:p>
            <a:pPr marL="265107" indent="-265107">
              <a:lnSpc>
                <a:spcPct val="80000"/>
              </a:lnSpc>
              <a:spcBef>
                <a:spcPts val="600"/>
              </a:spcBef>
              <a:buFont typeface="ArialMT" charset="0"/>
              <a:buChar char="•"/>
            </a:pPr>
            <a:r>
              <a:rPr lang="en-US" altLang="nb-NO" sz="2400" b="1" u="sng" dirty="0"/>
              <a:t>Strong players</a:t>
            </a:r>
            <a:r>
              <a:rPr lang="en-US" altLang="nb-NO" sz="2400" dirty="0"/>
              <a:t>: a must, but can fail if don’t work together.</a:t>
            </a:r>
          </a:p>
          <a:p>
            <a:pPr marL="265107" indent="-265107">
              <a:lnSpc>
                <a:spcPct val="80000"/>
              </a:lnSpc>
              <a:spcBef>
                <a:spcPts val="600"/>
              </a:spcBef>
              <a:buFont typeface="ArialMT" charset="0"/>
              <a:buChar char="•"/>
            </a:pPr>
            <a:r>
              <a:rPr lang="en-US" altLang="nb-NO" sz="2400" b="1" u="sng" dirty="0"/>
              <a:t>Strong player</a:t>
            </a:r>
            <a:r>
              <a:rPr lang="en-US" altLang="nb-NO" sz="2400" b="1" dirty="0"/>
              <a:t>:</a:t>
            </a:r>
            <a:r>
              <a:rPr lang="en-US" altLang="nb-NO" sz="2400" dirty="0"/>
              <a:t>  not necessarily an ‘ace;’  work well with others! </a:t>
            </a:r>
          </a:p>
          <a:p>
            <a:pPr marL="668322" lvl="1" indent="-211133">
              <a:lnSpc>
                <a:spcPct val="80000"/>
              </a:lnSpc>
              <a:spcBef>
                <a:spcPts val="500"/>
              </a:spcBef>
              <a:buFont typeface="ArialMT" charset="0"/>
              <a:buChar char="–"/>
            </a:pPr>
            <a:r>
              <a:rPr lang="en-US" altLang="nb-NO" sz="2400" dirty="0"/>
              <a:t>Communication and interacting is </a:t>
            </a:r>
            <a:r>
              <a:rPr lang="en-US" altLang="nb-NO" sz="2400" b="1" dirty="0"/>
              <a:t>more important</a:t>
            </a:r>
            <a:r>
              <a:rPr lang="en-US" altLang="nb-NO" sz="2400" dirty="0"/>
              <a:t> than raw talent.</a:t>
            </a:r>
          </a:p>
          <a:p>
            <a:pPr marL="265107" indent="-265107">
              <a:lnSpc>
                <a:spcPct val="80000"/>
              </a:lnSpc>
              <a:spcBef>
                <a:spcPts val="600"/>
              </a:spcBef>
              <a:buFont typeface="ArialMT" charset="0"/>
              <a:buChar char="•"/>
            </a:pPr>
            <a:r>
              <a:rPr lang="en-US" altLang="nb-NO" sz="2400" dirty="0"/>
              <a:t>‘</a:t>
            </a:r>
            <a:r>
              <a:rPr lang="en-US" altLang="nb-NO" sz="2400" b="1" dirty="0"/>
              <a:t>Right’ tools</a:t>
            </a:r>
            <a:r>
              <a:rPr lang="en-US" altLang="nb-NO" sz="2400" dirty="0"/>
              <a:t> are vital to smooth functioning of a team.</a:t>
            </a:r>
          </a:p>
          <a:p>
            <a:pPr marL="265107" indent="-265107">
              <a:lnSpc>
                <a:spcPct val="80000"/>
              </a:lnSpc>
              <a:spcBef>
                <a:spcPts val="600"/>
              </a:spcBef>
              <a:buFont typeface="ArialMT" charset="0"/>
              <a:buChar char="•"/>
            </a:pPr>
            <a:r>
              <a:rPr lang="en-US" altLang="nb-NO" sz="2400" b="1" dirty="0"/>
              <a:t>Start small</a:t>
            </a:r>
            <a:r>
              <a:rPr lang="en-US" altLang="nb-NO" sz="2400" dirty="0"/>
              <a:t>.  Find a free tool and use until you can demo you’ve outgrown it.  Don’t assume bigger is better.  Start with white board;  flat files before going to a huge database.</a:t>
            </a:r>
          </a:p>
          <a:p>
            <a:pPr marL="265107" indent="-265107">
              <a:lnSpc>
                <a:spcPct val="80000"/>
              </a:lnSpc>
              <a:spcBef>
                <a:spcPts val="600"/>
              </a:spcBef>
              <a:buFont typeface="ArialMT" charset="0"/>
              <a:buChar char="•"/>
            </a:pPr>
            <a:r>
              <a:rPr lang="en-US" altLang="nb-NO" sz="2400" b="1" u="sng" dirty="0"/>
              <a:t>Building a team</a:t>
            </a:r>
            <a:r>
              <a:rPr lang="en-US" altLang="nb-NO" sz="2400" u="sng" dirty="0"/>
              <a:t> </a:t>
            </a:r>
            <a:r>
              <a:rPr lang="en-US" altLang="nb-NO" sz="2400" dirty="0"/>
              <a:t>more important than </a:t>
            </a:r>
            <a:r>
              <a:rPr lang="en-US" altLang="nb-NO" sz="2400" b="1" dirty="0"/>
              <a:t>building environment.</a:t>
            </a:r>
            <a:r>
              <a:rPr lang="en-US" altLang="nb-NO" sz="2400" dirty="0"/>
              <a:t>  </a:t>
            </a:r>
          </a:p>
          <a:p>
            <a:pPr marL="668322" lvl="1" indent="-211133">
              <a:lnSpc>
                <a:spcPct val="80000"/>
              </a:lnSpc>
              <a:spcBef>
                <a:spcPts val="500"/>
              </a:spcBef>
              <a:buFont typeface="ArialMT" charset="0"/>
              <a:buChar char="–"/>
            </a:pPr>
            <a:r>
              <a:rPr lang="en-US" altLang="nb-NO" sz="2400" dirty="0"/>
              <a:t>Some managers build the environment and expect the team to fall together.  </a:t>
            </a:r>
          </a:p>
          <a:p>
            <a:pPr marL="668322" lvl="1" indent="-211133">
              <a:lnSpc>
                <a:spcPct val="80000"/>
              </a:lnSpc>
              <a:spcBef>
                <a:spcPts val="500"/>
              </a:spcBef>
              <a:buFont typeface="ArialMT" charset="0"/>
              <a:buChar char="–"/>
            </a:pPr>
            <a:r>
              <a:rPr lang="en-US" altLang="nb-NO" sz="2400" dirty="0"/>
              <a:t>Doesn’t work.  </a:t>
            </a:r>
          </a:p>
          <a:p>
            <a:pPr marL="668322" lvl="1" indent="-211133">
              <a:lnSpc>
                <a:spcPct val="80000"/>
              </a:lnSpc>
              <a:spcBef>
                <a:spcPts val="500"/>
              </a:spcBef>
              <a:buFont typeface="ArialMT" charset="0"/>
              <a:buChar char="–"/>
            </a:pPr>
            <a:r>
              <a:rPr lang="en-US" altLang="nb-NO" sz="2400" dirty="0"/>
              <a:t>Let the team build the environment on the </a:t>
            </a:r>
            <a:r>
              <a:rPr lang="en-US" altLang="nb-NO" sz="2400" b="1" dirty="0"/>
              <a:t>basis of need</a:t>
            </a:r>
            <a:r>
              <a:rPr lang="en-US" altLang="nb-NO" sz="2400" dirty="0"/>
              <a:t>.</a:t>
            </a:r>
          </a:p>
        </p:txBody>
      </p:sp>
      <p:sp>
        <p:nvSpPr>
          <p:cNvPr id="2" name="Date Placeholder 1">
            <a:extLst>
              <a:ext uri="{FF2B5EF4-FFF2-40B4-BE49-F238E27FC236}">
                <a16:creationId xmlns:a16="http://schemas.microsoft.com/office/drawing/2014/main" id="{3DAE978C-1B06-E792-1B42-17A575E1766B}"/>
              </a:ext>
            </a:extLst>
          </p:cNvPr>
          <p:cNvSpPr>
            <a:spLocks noGrp="1"/>
          </p:cNvSpPr>
          <p:nvPr>
            <p:ph type="dt" sz="half" idx="10"/>
          </p:nvPr>
        </p:nvSpPr>
        <p:spPr/>
        <p:txBody>
          <a:bodyPr/>
          <a:lstStyle/>
          <a:p>
            <a:pPr>
              <a:defRPr/>
            </a:pPr>
            <a:fld id="{D31DE435-3351-46E2-BA23-C4CFB30D7F88}" type="datetime1">
              <a:rPr lang="nb-NO" smtClean="0"/>
              <a:t>15.11.2022</a:t>
            </a:fld>
            <a:endParaRPr lang="en-US"/>
          </a:p>
        </p:txBody>
      </p:sp>
    </p:spTree>
    <p:extLst>
      <p:ext uri="{BB962C8B-B14F-4D97-AF65-F5344CB8AC3E}">
        <p14:creationId xmlns:p14="http://schemas.microsoft.com/office/powerpoint/2010/main" val="615607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p:cNvSpPr>
          <p:nvPr>
            <p:ph type="title"/>
          </p:nvPr>
        </p:nvSpPr>
        <p:spPr bwMode="auto">
          <a:xfrm>
            <a:off x="-246994" y="231227"/>
            <a:ext cx="12838387"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rmAutofit/>
          </a:bodyPr>
          <a:lstStyle/>
          <a:p>
            <a:pPr algn="ctr" defTabSz="914377"/>
            <a:r>
              <a:rPr lang="en-US" altLang="nb-NO" sz="3400" dirty="0"/>
              <a:t>Value 2:  Working Software over Comprehensive Documentation</a:t>
            </a:r>
            <a:endParaRPr lang="en-US" altLang="nb-NO" dirty="0"/>
          </a:p>
        </p:txBody>
      </p:sp>
      <p:sp>
        <p:nvSpPr>
          <p:cNvPr id="7171" name="Rectangle 2"/>
          <p:cNvSpPr>
            <a:spLocks noGrp="1"/>
          </p:cNvSpPr>
          <p:nvPr>
            <p:ph type="body" idx="1"/>
          </p:nvPr>
        </p:nvSpPr>
        <p:spPr bwMode="auto">
          <a:xfrm>
            <a:off x="740978" y="1941787"/>
            <a:ext cx="11272345"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rmAutofit/>
          </a:bodyPr>
          <a:lstStyle/>
          <a:p>
            <a:pPr marL="241294" indent="-241294">
              <a:spcBef>
                <a:spcPts val="600"/>
              </a:spcBef>
              <a:buFont typeface="ArialMT" charset="0"/>
              <a:buChar char="•"/>
            </a:pPr>
            <a:r>
              <a:rPr lang="en-US" altLang="nb-NO" sz="2400" b="1" u="sng" dirty="0"/>
              <a:t>Code</a:t>
            </a:r>
            <a:r>
              <a:rPr lang="en-US" altLang="nb-NO" sz="2400" dirty="0"/>
              <a:t> – not ideal medium for communicating rationale and system structure.  </a:t>
            </a:r>
          </a:p>
          <a:p>
            <a:pPr marL="684196" lvl="1" indent="-227008">
              <a:spcBef>
                <a:spcPts val="500"/>
              </a:spcBef>
              <a:buFont typeface="ArialMT" charset="0"/>
              <a:buChar char="–"/>
            </a:pPr>
            <a:r>
              <a:rPr lang="en-US" altLang="nb-NO" sz="2400" dirty="0"/>
              <a:t>Team needs to produce human readable documents describing system and design decision rationale.</a:t>
            </a:r>
          </a:p>
          <a:p>
            <a:pPr marL="241294" indent="-241294">
              <a:spcBef>
                <a:spcPts val="600"/>
              </a:spcBef>
              <a:buFont typeface="ArialMT" charset="0"/>
              <a:buChar char="•"/>
            </a:pPr>
            <a:r>
              <a:rPr lang="en-US" altLang="nb-NO" sz="2400" b="1" u="sng" dirty="0"/>
              <a:t>Too much documentation is worse than too little</a:t>
            </a:r>
            <a:r>
              <a:rPr lang="en-US" altLang="nb-NO" sz="2400" dirty="0"/>
              <a:t>.</a:t>
            </a:r>
          </a:p>
          <a:p>
            <a:pPr marL="684196" lvl="1" indent="-227008">
              <a:spcBef>
                <a:spcPts val="600"/>
              </a:spcBef>
              <a:buFont typeface="ArialMT" charset="0"/>
              <a:buChar char="–"/>
            </a:pPr>
            <a:r>
              <a:rPr lang="en-US" altLang="nb-NO" sz="2400" dirty="0"/>
              <a:t>Take time;  more to keep in sync with code;  Not kept in sync? it is a lie and misleading.</a:t>
            </a:r>
          </a:p>
          <a:p>
            <a:pPr marL="241294" indent="-241294">
              <a:spcBef>
                <a:spcPts val="600"/>
              </a:spcBef>
              <a:buFont typeface="ArialMT" charset="0"/>
              <a:buChar char="•"/>
            </a:pPr>
            <a:r>
              <a:rPr lang="en-US" altLang="nb-NO" sz="2400" b="1" dirty="0"/>
              <a:t>Short rationale and structure document</a:t>
            </a:r>
            <a:r>
              <a:rPr lang="en-US" altLang="nb-NO" sz="2400" dirty="0"/>
              <a:t>.</a:t>
            </a:r>
          </a:p>
          <a:p>
            <a:pPr marL="684196" lvl="1" indent="-227008">
              <a:spcBef>
                <a:spcPts val="600"/>
              </a:spcBef>
              <a:buFont typeface="ArialMT" charset="0"/>
              <a:buChar char="–"/>
            </a:pPr>
            <a:r>
              <a:rPr lang="en-US" altLang="nb-NO" sz="2400" dirty="0"/>
              <a:t>Keep this in sync;  Only highest level structure in system kept. </a:t>
            </a:r>
          </a:p>
          <a:p>
            <a:pPr marL="684196" lvl="1" indent="-227008">
              <a:spcBef>
                <a:spcPts val="600"/>
              </a:spcBef>
              <a:buFont typeface="ArialMT" charset="0"/>
              <a:buChar char="–"/>
            </a:pPr>
            <a:r>
              <a:rPr lang="en-US" altLang="nb-NO" sz="2400" b="1" u="sng" dirty="0"/>
              <a:t>Fatal flaw</a:t>
            </a:r>
            <a:r>
              <a:rPr lang="en-US" altLang="nb-NO" sz="2400" dirty="0"/>
              <a:t>:  Pursue documentation instead of software:</a:t>
            </a:r>
          </a:p>
          <a:p>
            <a:pPr marL="241294" indent="-241294">
              <a:spcBef>
                <a:spcPts val="500"/>
              </a:spcBef>
              <a:buFont typeface="ArialMT" charset="0"/>
              <a:buChar char="•"/>
            </a:pPr>
            <a:r>
              <a:rPr lang="en-US" altLang="nb-NO" sz="2400" b="1" dirty="0"/>
              <a:t>Rule</a:t>
            </a:r>
            <a:r>
              <a:rPr lang="en-US" altLang="nb-NO" sz="2400" dirty="0"/>
              <a:t>:  Produce no document unless need is immediate and significant.</a:t>
            </a:r>
          </a:p>
        </p:txBody>
      </p:sp>
      <p:sp>
        <p:nvSpPr>
          <p:cNvPr id="2" name="Date Placeholder 1">
            <a:extLst>
              <a:ext uri="{FF2B5EF4-FFF2-40B4-BE49-F238E27FC236}">
                <a16:creationId xmlns:a16="http://schemas.microsoft.com/office/drawing/2014/main" id="{E5633962-6336-0D1E-458B-721F8DC77B55}"/>
              </a:ext>
            </a:extLst>
          </p:cNvPr>
          <p:cNvSpPr>
            <a:spLocks noGrp="1"/>
          </p:cNvSpPr>
          <p:nvPr>
            <p:ph type="dt" sz="half" idx="10"/>
          </p:nvPr>
        </p:nvSpPr>
        <p:spPr/>
        <p:txBody>
          <a:bodyPr/>
          <a:lstStyle/>
          <a:p>
            <a:pPr>
              <a:defRPr/>
            </a:pPr>
            <a:fld id="{9FD983AD-8B54-4FB8-A643-A0DDD6DDF5CA}" type="datetime1">
              <a:rPr lang="nb-NO" smtClean="0"/>
              <a:t>15.11.2022</a:t>
            </a:fld>
            <a:endParaRPr lang="en-US"/>
          </a:p>
        </p:txBody>
      </p:sp>
    </p:spTree>
    <p:extLst>
      <p:ext uri="{BB962C8B-B14F-4D97-AF65-F5344CB8AC3E}">
        <p14:creationId xmlns:p14="http://schemas.microsoft.com/office/powerpoint/2010/main" val="2215150676"/>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_SE2019s1">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heme_SE2019s1" id="{E4EA5176-60B7-4738-A39A-85EA610AC46B}" vid="{8416C537-BC8A-42C5-99D5-28933A3097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Theme_SE2019s1</Template>
  <TotalTime>2018</TotalTime>
  <Words>3466</Words>
  <Application>Microsoft Office PowerPoint</Application>
  <PresentationFormat>Widescreen</PresentationFormat>
  <Paragraphs>432</Paragraphs>
  <Slides>38</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ArialMT</vt:lpstr>
      <vt:lpstr>Calibri</vt:lpstr>
      <vt:lpstr>Calibri Light</vt:lpstr>
      <vt:lpstr>Comic Sans MS</vt:lpstr>
      <vt:lpstr>Courier New</vt:lpstr>
      <vt:lpstr>Gill Sans</vt:lpstr>
      <vt:lpstr>Lucida Grande</vt:lpstr>
      <vt:lpstr>Tw Cen MT</vt:lpstr>
      <vt:lpstr>Tw Cen MT Condensed</vt:lpstr>
      <vt:lpstr>Wingdings</vt:lpstr>
      <vt:lpstr>Wingdings 3</vt:lpstr>
      <vt:lpstr>Theme_SE2019s1</vt:lpstr>
      <vt:lpstr>Chapter 10 – Agile Software Development</vt:lpstr>
      <vt:lpstr>Topics covered</vt:lpstr>
      <vt:lpstr>Rapid software development</vt:lpstr>
      <vt:lpstr>Agile development</vt:lpstr>
      <vt:lpstr>Plan-driven and agile development</vt:lpstr>
      <vt:lpstr>Agile methods</vt:lpstr>
      <vt:lpstr>The Agile Manifesto</vt:lpstr>
      <vt:lpstr>Value 1:  Individuals and Interactions over Processes and Tools</vt:lpstr>
      <vt:lpstr>Value 2:  Working Software over Comprehensive Documentation</vt:lpstr>
      <vt:lpstr>Value 3:  Customer Collaboration over Contract Negotiation (1 of 2)</vt:lpstr>
      <vt:lpstr>Value 3:  Customer Collaboration over Contract Negotiation (2 of 2)</vt:lpstr>
      <vt:lpstr>Value 4:  Responding to Change over Following a Plan</vt:lpstr>
      <vt:lpstr>Introduction to SCRUM</vt:lpstr>
      <vt:lpstr>Scrum has been used by:</vt:lpstr>
      <vt:lpstr>Scrum has been used for:</vt:lpstr>
      <vt:lpstr>How scrum works</vt:lpstr>
      <vt:lpstr>Scrum framework</vt:lpstr>
      <vt:lpstr>SCRUM</vt:lpstr>
      <vt:lpstr>Scrum roles</vt:lpstr>
      <vt:lpstr>Product owner</vt:lpstr>
      <vt:lpstr>Scrum Master</vt:lpstr>
      <vt:lpstr>The team</vt:lpstr>
      <vt:lpstr>Scrum CEREMONIES</vt:lpstr>
      <vt:lpstr>Sprint planning</vt:lpstr>
      <vt:lpstr>The daily scrum ( Your version: Bi/weekly Scrum)</vt:lpstr>
      <vt:lpstr>The Sprint review meeting (Our formal supervision meeting)</vt:lpstr>
      <vt:lpstr>Sprint retrospective meeting</vt:lpstr>
      <vt:lpstr>IN-class Exercise</vt:lpstr>
      <vt:lpstr>Scrum ARTIFACTS</vt:lpstr>
      <vt:lpstr>Product backlog vs. sprint backlog</vt:lpstr>
      <vt:lpstr>User stories</vt:lpstr>
      <vt:lpstr>User stories in Sprint backlog vs Product Backlog</vt:lpstr>
      <vt:lpstr>Effort estimation</vt:lpstr>
      <vt:lpstr>Planning poker</vt:lpstr>
      <vt:lpstr>Planning poker</vt:lpstr>
      <vt:lpstr>BURNDOWN ChART</vt:lpstr>
      <vt:lpstr>Scrum benefits</vt:lpstr>
      <vt:lpstr>Extreme programming</vt:lpstr>
    </vt:vector>
  </TitlesOfParts>
  <Company>HCMUT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 chap3. agile</dc:title>
  <dc:creator>Thang Bui</dc:creator>
  <cp:lastModifiedBy>Anh Nguyen Duc</cp:lastModifiedBy>
  <cp:revision>130</cp:revision>
  <cp:lastPrinted>2018-01-05T15:25:45Z</cp:lastPrinted>
  <dcterms:created xsi:type="dcterms:W3CDTF">2010-01-06T20:28:26Z</dcterms:created>
  <dcterms:modified xsi:type="dcterms:W3CDTF">2022-11-15T19:57:13Z</dcterms:modified>
</cp:coreProperties>
</file>